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Roboto"/>
      <p:regular r:id="rId34"/>
      <p:bold r:id="rId35"/>
      <p:italic r:id="rId36"/>
      <p:boldItalic r:id="rId37"/>
    </p:embeddedFont>
    <p:embeddedFont>
      <p:font typeface="Source Code Pro"/>
      <p:regular r:id="rId38"/>
      <p:bold r:id="rId39"/>
      <p:italic r:id="rId40"/>
      <p:boldItalic r:id="rId41"/>
    </p:embeddedFont>
    <p:embeddedFont>
      <p:font typeface="Oswald"/>
      <p:regular r:id="rId42"/>
      <p:bold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ourceCodePro-italic.fntdata"/><Relationship Id="rId20" Type="http://schemas.openxmlformats.org/officeDocument/2006/relationships/slide" Target="slides/slide15.xml"/><Relationship Id="rId42" Type="http://schemas.openxmlformats.org/officeDocument/2006/relationships/font" Target="fonts/Oswald-regular.fntdata"/><Relationship Id="rId41" Type="http://schemas.openxmlformats.org/officeDocument/2006/relationships/font" Target="fonts/SourceCodePro-boldItalic.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Oswald-bold.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oboto-bold.fntdata"/><Relationship Id="rId12" Type="http://schemas.openxmlformats.org/officeDocument/2006/relationships/slide" Target="slides/slide7.xml"/><Relationship Id="rId34" Type="http://schemas.openxmlformats.org/officeDocument/2006/relationships/font" Target="fonts/Roboto-regular.fntdata"/><Relationship Id="rId15" Type="http://schemas.openxmlformats.org/officeDocument/2006/relationships/slide" Target="slides/slide10.xml"/><Relationship Id="rId37" Type="http://schemas.openxmlformats.org/officeDocument/2006/relationships/font" Target="fonts/Roboto-boldItalic.fntdata"/><Relationship Id="rId14" Type="http://schemas.openxmlformats.org/officeDocument/2006/relationships/slide" Target="slides/slide9.xml"/><Relationship Id="rId36" Type="http://schemas.openxmlformats.org/officeDocument/2006/relationships/font" Target="fonts/Roboto-italic.fntdata"/><Relationship Id="rId17" Type="http://schemas.openxmlformats.org/officeDocument/2006/relationships/slide" Target="slides/slide12.xml"/><Relationship Id="rId39" Type="http://schemas.openxmlformats.org/officeDocument/2006/relationships/font" Target="fonts/SourceCodePro-bold.fntdata"/><Relationship Id="rId16" Type="http://schemas.openxmlformats.org/officeDocument/2006/relationships/slide" Target="slides/slide11.xml"/><Relationship Id="rId38" Type="http://schemas.openxmlformats.org/officeDocument/2006/relationships/font" Target="fonts/SourceCodePro-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2.png>
</file>

<file path=ppt/media/image13.png>
</file>

<file path=ppt/media/image14.png>
</file>

<file path=ppt/media/image15.png>
</file>

<file path=ppt/media/image17.png>
</file>

<file path=ppt/media/image2.png>
</file>

<file path=ppt/media/image22.png>
</file>

<file path=ppt/media/image23.png>
</file>

<file path=ppt/media/image24.png>
</file>

<file path=ppt/media/image25.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ature.com/articles/s41591-021-01283-z"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a66a3577a3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a66a3577a3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also measured human microglial reactivity</a:t>
            </a:r>
            <a:endParaRPr/>
          </a:p>
          <a:p>
            <a:pPr indent="0" lvl="0" marL="0" rtl="0" algn="l">
              <a:spcBef>
                <a:spcPts val="0"/>
              </a:spcBef>
              <a:spcAft>
                <a:spcPts val="0"/>
              </a:spcAft>
              <a:buNone/>
            </a:pPr>
            <a:r>
              <a:rPr lang="en"/>
              <a:t>n</a:t>
            </a:r>
            <a:r>
              <a:rPr lang="en"/>
              <a:t>oncovid</a:t>
            </a:r>
            <a:endParaRPr/>
          </a:p>
          <a:p>
            <a:pPr indent="-298450" lvl="0" marL="457200" rtl="0" algn="l">
              <a:spcBef>
                <a:spcPts val="0"/>
              </a:spcBef>
              <a:spcAft>
                <a:spcPts val="0"/>
              </a:spcAft>
              <a:buSzPts val="1100"/>
              <a:buChar char="-"/>
            </a:pPr>
            <a:r>
              <a:rPr lang="en"/>
              <a:t>Samples: n=9 (9 male, age 43-84)</a:t>
            </a:r>
            <a:endParaRPr/>
          </a:p>
          <a:p>
            <a:pPr indent="0" lvl="0" marL="0" rtl="0" algn="l">
              <a:spcBef>
                <a:spcPts val="0"/>
              </a:spcBef>
              <a:spcAft>
                <a:spcPts val="0"/>
              </a:spcAft>
              <a:buNone/>
            </a:pPr>
            <a:r>
              <a:rPr lang="en"/>
              <a:t>covid</a:t>
            </a:r>
            <a:endParaRPr/>
          </a:p>
          <a:p>
            <a:pPr indent="-298450" lvl="0" marL="457200" rtl="0" algn="l">
              <a:spcBef>
                <a:spcPts val="0"/>
              </a:spcBef>
              <a:spcAft>
                <a:spcPts val="0"/>
              </a:spcAft>
              <a:buSzPts val="1100"/>
              <a:buChar char="-"/>
            </a:pPr>
            <a:r>
              <a:rPr lang="en"/>
              <a:t>Samples: n=9 (7 male, 2 female, age 24-73)</a:t>
            </a:r>
            <a:endParaRPr/>
          </a:p>
          <a:p>
            <a:pPr indent="-298450" lvl="0" marL="457200" rtl="0" algn="l">
              <a:spcBef>
                <a:spcPts val="0"/>
              </a:spcBef>
              <a:spcAft>
                <a:spcPts val="0"/>
              </a:spcAft>
              <a:buSzPts val="1100"/>
              <a:buChar char="-"/>
            </a:pPr>
            <a:r>
              <a:rPr lang="en"/>
              <a:t>Nasal swab pcr of original covid strain</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Fig 2MN: robustly elevated CD68+ marker levels in subcortical white matter compared with cortical gray matter in infected individuals</a:t>
            </a:r>
            <a:endParaRPr/>
          </a:p>
          <a:p>
            <a:pPr indent="-298450" lvl="0" marL="457200" rtl="0" algn="l">
              <a:spcBef>
                <a:spcPts val="0"/>
              </a:spcBef>
              <a:spcAft>
                <a:spcPts val="0"/>
              </a:spcAft>
              <a:buSzPts val="1100"/>
              <a:buChar char="-"/>
            </a:pPr>
            <a:r>
              <a:rPr lang="en"/>
              <a:t>M: </a:t>
            </a:r>
            <a:r>
              <a:rPr lang="en"/>
              <a:t>Representative micrographs of CD68 immunostaining (brown) in the gray (cerebral cortex) or subcortical white matter of human subjects with COVID or in non-COVID control subjects.</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a66a3577a3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a66a3577a3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Single-cell transcriptomic profiling of microglia after mild respiratory COVID in mice</a:t>
            </a:r>
            <a:endParaRPr/>
          </a:p>
          <a:p>
            <a:pPr indent="-298450" lvl="0" marL="457200" rtl="0" algn="l">
              <a:spcBef>
                <a:spcPts val="0"/>
              </a:spcBef>
              <a:spcAft>
                <a:spcPts val="0"/>
              </a:spcAft>
              <a:buSzPts val="1100"/>
              <a:buChar char="-"/>
            </a:pPr>
            <a:r>
              <a:rPr lang="en"/>
              <a:t>Found: </a:t>
            </a:r>
            <a:r>
              <a:rPr lang="en">
                <a:solidFill>
                  <a:schemeClr val="dk1"/>
                </a:solidFill>
              </a:rPr>
              <a:t>Covid mice exhibited increased abundance of chemokine-enriched microglia</a:t>
            </a:r>
            <a:endParaRPr/>
          </a:p>
          <a:p>
            <a:pPr indent="0" lvl="0" marL="0" rtl="0" algn="l">
              <a:spcBef>
                <a:spcPts val="0"/>
              </a:spcBef>
              <a:spcAft>
                <a:spcPts val="0"/>
              </a:spcAft>
              <a:buClr>
                <a:schemeClr val="dk1"/>
              </a:buClr>
              <a:buSzPts val="1100"/>
              <a:buFont typeface="Arial"/>
              <a:buNone/>
            </a:pPr>
            <a:r>
              <a:rPr lang="en">
                <a:solidFill>
                  <a:schemeClr val="dk1"/>
                </a:solidFill>
              </a:rPr>
              <a:t>——</a:t>
            </a:r>
            <a:endParaRPr/>
          </a:p>
          <a:p>
            <a:pPr indent="0" lvl="0" marL="0" rtl="0" algn="l">
              <a:spcBef>
                <a:spcPts val="0"/>
              </a:spcBef>
              <a:spcAft>
                <a:spcPts val="0"/>
              </a:spcAft>
              <a:buNone/>
            </a:pPr>
            <a:r>
              <a:rPr lang="en"/>
              <a:t>Fig 3A: UMAP of microglial state clusters</a:t>
            </a:r>
            <a:endParaRPr/>
          </a:p>
          <a:p>
            <a:pPr indent="-298450" lvl="0" marL="457200" rtl="0" algn="l">
              <a:spcBef>
                <a:spcPts val="0"/>
              </a:spcBef>
              <a:spcAft>
                <a:spcPts val="0"/>
              </a:spcAft>
              <a:buSzPts val="1100"/>
              <a:buChar char="-"/>
            </a:pPr>
            <a:r>
              <a:rPr lang="en"/>
              <a:t>n=4/group, approx ~6k single microglial cells/group</a:t>
            </a:r>
            <a:endParaRPr/>
          </a:p>
          <a:p>
            <a:pPr indent="-298450" lvl="0" marL="457200" rtl="0" algn="l">
              <a:spcBef>
                <a:spcPts val="0"/>
              </a:spcBef>
              <a:spcAft>
                <a:spcPts val="0"/>
              </a:spcAft>
              <a:buSzPts val="1100"/>
              <a:buChar char="-"/>
            </a:pPr>
            <a:r>
              <a:rPr lang="en"/>
              <a:t>Clustering the cells revealed 5 distinct microglial states</a:t>
            </a:r>
            <a:endParaRPr/>
          </a:p>
          <a:p>
            <a:pPr indent="-298450" lvl="1" marL="914400" rtl="0" algn="l">
              <a:spcBef>
                <a:spcPts val="0"/>
              </a:spcBef>
              <a:spcAft>
                <a:spcPts val="0"/>
              </a:spcAft>
              <a:buSzPts val="1100"/>
              <a:buChar char="-"/>
            </a:pPr>
            <a:r>
              <a:rPr b="1" lang="en"/>
              <a:t>Homeostatic</a:t>
            </a:r>
            <a:r>
              <a:rPr lang="en"/>
              <a:t> cluster defined by higher expression of microglia-specific genes (P2ry12 / Tmem119)</a:t>
            </a:r>
            <a:endParaRPr/>
          </a:p>
          <a:p>
            <a:pPr indent="-298450" lvl="1" marL="914400" rtl="0" algn="l">
              <a:spcBef>
                <a:spcPts val="0"/>
              </a:spcBef>
              <a:spcAft>
                <a:spcPts val="0"/>
              </a:spcAft>
              <a:buSzPts val="1100"/>
              <a:buChar char="-"/>
            </a:pPr>
            <a:r>
              <a:rPr b="1" lang="en"/>
              <a:t>Axon tract microglia </a:t>
            </a:r>
            <a:r>
              <a:rPr b="1" lang="en"/>
              <a:t>resembling</a:t>
            </a:r>
            <a:r>
              <a:rPr b="1" lang="en"/>
              <a:t> </a:t>
            </a:r>
            <a:r>
              <a:rPr lang="en"/>
              <a:t>cluster with increased expression of Apoe, Cd63, Lpl</a:t>
            </a:r>
            <a:endParaRPr/>
          </a:p>
          <a:p>
            <a:pPr indent="-298450" lvl="1" marL="914400" rtl="0" algn="l">
              <a:spcBef>
                <a:spcPts val="0"/>
              </a:spcBef>
              <a:spcAft>
                <a:spcPts val="0"/>
              </a:spcAft>
              <a:buSzPts val="1100"/>
              <a:buChar char="-"/>
            </a:pPr>
            <a:r>
              <a:rPr b="1" lang="en"/>
              <a:t>Chemokine</a:t>
            </a:r>
            <a:r>
              <a:rPr lang="en"/>
              <a:t>-expressing cluster (ccl2, ccl4, ccl3, cxcl10)</a:t>
            </a:r>
            <a:endParaRPr/>
          </a:p>
          <a:p>
            <a:pPr indent="-298450" lvl="1" marL="914400" rtl="0" algn="l">
              <a:spcBef>
                <a:spcPts val="0"/>
              </a:spcBef>
              <a:spcAft>
                <a:spcPts val="0"/>
              </a:spcAft>
              <a:buSzPts val="1100"/>
              <a:buChar char="-"/>
            </a:pPr>
            <a:r>
              <a:rPr b="1" lang="en"/>
              <a:t>Cluster enriched in inflammation-related genes</a:t>
            </a:r>
            <a:r>
              <a:rPr lang="en"/>
              <a:t> (mcm3/4/6)</a:t>
            </a:r>
            <a:endParaRPr/>
          </a:p>
          <a:p>
            <a:pPr indent="-298450" lvl="1" marL="914400" rtl="0" algn="l">
              <a:spcBef>
                <a:spcPts val="0"/>
              </a:spcBef>
              <a:spcAft>
                <a:spcPts val="0"/>
              </a:spcAft>
              <a:buSzPts val="1100"/>
              <a:buChar char="-"/>
            </a:pPr>
            <a:r>
              <a:rPr b="1" lang="en"/>
              <a:t>Cluster expressing interferon-responsive genes</a:t>
            </a:r>
            <a:r>
              <a:rPr lang="en"/>
              <a:t> (ifit3, ifit2, Isg15)</a:t>
            </a:r>
            <a:endParaRPr/>
          </a:p>
          <a:p>
            <a:pPr indent="-298450" lvl="0" marL="457200" rtl="0" algn="l">
              <a:spcBef>
                <a:spcPts val="0"/>
              </a:spcBef>
              <a:spcAft>
                <a:spcPts val="0"/>
              </a:spcAft>
              <a:buSzPts val="1100"/>
              <a:buChar char="-"/>
            </a:pPr>
            <a:r>
              <a:rPr lang="en"/>
              <a:t>Each states detectable in both control/covid mice</a:t>
            </a:r>
            <a:endParaRPr/>
          </a:p>
          <a:p>
            <a:pPr indent="0" lvl="0" marL="0" rtl="0" algn="l">
              <a:spcBef>
                <a:spcPts val="0"/>
              </a:spcBef>
              <a:spcAft>
                <a:spcPts val="0"/>
              </a:spcAft>
              <a:buNone/>
            </a:pPr>
            <a:r>
              <a:rPr lang="en"/>
              <a:t>Fig 3B:</a:t>
            </a:r>
            <a:endParaRPr/>
          </a:p>
          <a:p>
            <a:pPr indent="-298450" lvl="0" marL="457200" rtl="0" algn="l">
              <a:spcBef>
                <a:spcPts val="0"/>
              </a:spcBef>
              <a:spcAft>
                <a:spcPts val="0"/>
              </a:spcAft>
              <a:buClr>
                <a:schemeClr val="dk1"/>
              </a:buClr>
              <a:buSzPts val="1100"/>
              <a:buChar char="-"/>
            </a:pPr>
            <a:r>
              <a:rPr lang="en">
                <a:solidFill>
                  <a:schemeClr val="dk1"/>
                </a:solidFill>
              </a:rPr>
              <a:t>Left side: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Calculated log2 fold changes, positive fold change indicates higher proportion in covid samples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Greatest increase in chemokine subcluster</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Right side: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Quantification of actual proportion of microglia</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Covid mice exhibited increased abundance of chemokine-enriched microglia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801fe9fcc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801fe9fc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Cluster: chemokine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Differential expression testing between chemokine cluster </a:t>
            </a:r>
            <a:r>
              <a:rPr lang="en"/>
              <a:t>microglia</a:t>
            </a:r>
            <a:r>
              <a:rPr lang="en"/>
              <a:t> and all other microglia</a:t>
            </a:r>
            <a:endParaRPr/>
          </a:p>
          <a:p>
            <a:pPr indent="0" lvl="0" marL="0" rtl="0" algn="l">
              <a:spcBef>
                <a:spcPts val="0"/>
              </a:spcBef>
              <a:spcAft>
                <a:spcPts val="0"/>
              </a:spcAft>
              <a:buNone/>
            </a:pPr>
            <a:r>
              <a:rPr lang="en"/>
              <a:t>Fig 3C: volcano plot of chemokines</a:t>
            </a:r>
            <a:endParaRPr/>
          </a:p>
          <a:p>
            <a:pPr indent="-298450" lvl="0" marL="457200" rtl="0" algn="l">
              <a:spcBef>
                <a:spcPts val="0"/>
              </a:spcBef>
              <a:spcAft>
                <a:spcPts val="0"/>
              </a:spcAft>
              <a:buSzPts val="1100"/>
              <a:buChar char="-"/>
            </a:pPr>
            <a:r>
              <a:rPr lang="en">
                <a:solidFill>
                  <a:schemeClr val="dk1"/>
                </a:solidFill>
              </a:rPr>
              <a:t>Log2 fold change + 2 sided wilcoxon rank-sum test with bonferroni correction for p-values (fold change=0.25, adjp=0.05)</a:t>
            </a:r>
            <a:endParaRPr/>
          </a:p>
          <a:p>
            <a:pPr indent="-298450" lvl="0" marL="457200" rtl="0" algn="l">
              <a:spcBef>
                <a:spcPts val="0"/>
              </a:spcBef>
              <a:spcAft>
                <a:spcPts val="0"/>
              </a:spcAft>
              <a:buSzPts val="1100"/>
              <a:buChar char="-"/>
            </a:pPr>
            <a:r>
              <a:rPr lang="en"/>
              <a:t>You see striking subpopulation of cells characterized by expression of several inflammatory chemokines and cytokines like Tnf, Il1a, Il1b</a:t>
            </a:r>
            <a:endParaRPr/>
          </a:p>
          <a:p>
            <a:pPr indent="-298450" lvl="0" marL="914400" rtl="0" algn="l">
              <a:spcBef>
                <a:spcPts val="0"/>
              </a:spcBef>
              <a:spcAft>
                <a:spcPts val="0"/>
              </a:spcAft>
              <a:buSzPts val="1100"/>
              <a:buChar char="-"/>
            </a:pPr>
            <a:r>
              <a:rPr lang="en"/>
              <a:t>Consistent with an inflammatory reactive response of mild covid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a66a3577a3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a66a3577a3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Maybe take this out????</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Cluster: homeostatic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Fig 3D: Violin plot illustrating expression of 8 genes upregulated in homeostatic cluster microglia from mild COVID samples compared with controls</a:t>
            </a:r>
            <a:endParaRPr/>
          </a:p>
          <a:p>
            <a:pPr indent="-298450" lvl="0" marL="457200" rtl="0" algn="l">
              <a:spcBef>
                <a:spcPts val="0"/>
              </a:spcBef>
              <a:spcAft>
                <a:spcPts val="0"/>
              </a:spcAft>
              <a:buSzPts val="1100"/>
              <a:buChar char="-"/>
            </a:pPr>
            <a:r>
              <a:rPr lang="en"/>
              <a:t>Looking at the transcriptional changes within the homeostatic cluster, there is </a:t>
            </a:r>
            <a:r>
              <a:rPr b="1" lang="en"/>
              <a:t>increased expression of genes commonly upregulated in inflammation and involved in antigen processing and presentation</a:t>
            </a:r>
            <a:r>
              <a:rPr lang="en"/>
              <a:t> (Bm2, H2-1, H2-K1, Cd300lf - all involved in regulation of immune responses and may regulate phagocytosis of apoptotic cells and maintain immune homeostasis)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a66a3577a3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a66a3577a3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 3E: Volcano plot illustrating results of differential expression testing between homeostatic cluster microglia from covid samples compared with controls</a:t>
            </a:r>
            <a:endParaRPr/>
          </a:p>
          <a:p>
            <a:pPr indent="-298450" lvl="0" marL="457200" rtl="0" algn="l">
              <a:spcBef>
                <a:spcPts val="0"/>
              </a:spcBef>
              <a:spcAft>
                <a:spcPts val="0"/>
              </a:spcAft>
              <a:buSzPts val="1100"/>
              <a:buChar char="-"/>
            </a:pPr>
            <a:r>
              <a:rPr lang="en"/>
              <a:t>Log2 fold change + 2 sided wilcoxon rank-sum test with bonferroni correction for p-values (fold change=0.25, adjp=0.05)</a:t>
            </a:r>
            <a:endParaRPr/>
          </a:p>
          <a:p>
            <a:pPr indent="-298450" lvl="0" marL="457200" rtl="0" algn="l">
              <a:spcBef>
                <a:spcPts val="0"/>
              </a:spcBef>
              <a:spcAft>
                <a:spcPts val="0"/>
              </a:spcAft>
              <a:buClr>
                <a:schemeClr val="dk1"/>
              </a:buClr>
              <a:buSzPts val="1100"/>
              <a:buChar char="-"/>
            </a:pPr>
            <a:r>
              <a:rPr lang="en">
                <a:solidFill>
                  <a:schemeClr val="dk1"/>
                </a:solidFill>
              </a:rPr>
              <a:t>Exhibit downregulation of characteristic microglial genes such as Trem2 and Sall3 and Adrb1 (gene known to be downregulated in aging white matter)</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a66a3577a3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a66a3577a3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 3F:</a:t>
            </a:r>
            <a:endParaRPr/>
          </a:p>
          <a:p>
            <a:pPr indent="-298450" lvl="0" marL="457200" rtl="0" algn="l">
              <a:spcBef>
                <a:spcPts val="0"/>
              </a:spcBef>
              <a:spcAft>
                <a:spcPts val="0"/>
              </a:spcAft>
              <a:buSzPts val="1100"/>
              <a:buChar char="-"/>
            </a:pPr>
            <a:r>
              <a:rPr lang="en"/>
              <a:t>Compared chemokine and homeostatic cluster’s gene signatures to pathology-specific reactive microglial states</a:t>
            </a:r>
            <a:endParaRPr/>
          </a:p>
          <a:p>
            <a:pPr indent="-298450" lvl="0" marL="457200" rtl="0" algn="l">
              <a:spcBef>
                <a:spcPts val="0"/>
              </a:spcBef>
              <a:spcAft>
                <a:spcPts val="0"/>
              </a:spcAft>
              <a:buSzPts val="1100"/>
              <a:buChar char="-"/>
            </a:pPr>
            <a:r>
              <a:rPr lang="en"/>
              <a:t>Comparing the intersections between the upregulated genes from chemokine/</a:t>
            </a:r>
            <a:r>
              <a:rPr lang="en"/>
              <a:t>homeostatic</a:t>
            </a:r>
            <a:r>
              <a:rPr lang="en"/>
              <a:t> microglia </a:t>
            </a:r>
            <a:r>
              <a:rPr lang="en"/>
              <a:t>clusters and genes upregulated in other microglial states, both signatures showed greatest similarity to WAM and DAM states</a:t>
            </a:r>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a66a3577a3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a66a3577a3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 3G (same context as 3F):</a:t>
            </a:r>
            <a:endParaRPr/>
          </a:p>
          <a:p>
            <a:pPr indent="-298450" lvl="0" marL="457200" rtl="0" algn="l">
              <a:spcBef>
                <a:spcPts val="0"/>
              </a:spcBef>
              <a:spcAft>
                <a:spcPts val="0"/>
              </a:spcAft>
              <a:buSzPts val="1100"/>
              <a:buChar char="-"/>
            </a:pPr>
            <a:r>
              <a:rPr lang="en"/>
              <a:t>Similarity of these gene expression changes to white </a:t>
            </a:r>
            <a:r>
              <a:rPr lang="en"/>
              <a:t>matter</a:t>
            </a:r>
            <a:r>
              <a:rPr lang="en"/>
              <a:t> aging and injury is consistent with increased microglial reactivity in the subcortical white matter following covid infection</a:t>
            </a:r>
            <a:endParaRPr/>
          </a:p>
          <a:p>
            <a:pPr indent="-298450" lvl="0" marL="457200" rtl="0" algn="l">
              <a:spcBef>
                <a:spcPts val="0"/>
              </a:spcBef>
              <a:spcAft>
                <a:spcPts val="0"/>
              </a:spcAft>
              <a:buSzPts val="1100"/>
              <a:buChar char="-"/>
            </a:pPr>
            <a:r>
              <a:rPr lang="en"/>
              <a:t>One thing to note: previously described microglial states in other disease contexts don’t completely encompass </a:t>
            </a:r>
            <a:r>
              <a:rPr lang="en"/>
              <a:t>covid-related transcriptional changes, highlighting aspects of a distinct state of microglia/myeloid cell reactivity following mild respiratory covid</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a66a3577a3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a66a3577a3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Mild respiratory covid </a:t>
            </a:r>
            <a:r>
              <a:rPr lang="en"/>
              <a:t>impairs</a:t>
            </a:r>
            <a:r>
              <a:rPr lang="en"/>
              <a:t> hippocampal neurogenesis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Fig 4ABCD: robustly increased microglial/macrophage reactivity in hippocampal WM at 7 days post infection that persisted 7 weeks post infection</a:t>
            </a:r>
            <a:endParaRPr/>
          </a:p>
          <a:p>
            <a:pPr indent="-298450" lvl="0" marL="457200" rtl="0" algn="l">
              <a:spcBef>
                <a:spcPts val="0"/>
              </a:spcBef>
              <a:spcAft>
                <a:spcPts val="0"/>
              </a:spcAft>
              <a:buSzPts val="1100"/>
              <a:buChar char="-"/>
            </a:pPr>
            <a:r>
              <a:rPr lang="en"/>
              <a:t>A: Reactive microglia (IBA1+ CD68+) </a:t>
            </a:r>
            <a:r>
              <a:rPr lang="en"/>
              <a:t>quantification</a:t>
            </a:r>
            <a:r>
              <a:rPr lang="en"/>
              <a:t> 7 days post-infection (7DPI) in the dentate gyrus (hilar white matter) (n = 5 control, n = 4 mild COVID mice).</a:t>
            </a:r>
            <a:endParaRPr/>
          </a:p>
          <a:p>
            <a:pPr indent="0" lvl="0" marL="0" rtl="0" algn="l">
              <a:spcBef>
                <a:spcPts val="0"/>
              </a:spcBef>
              <a:spcAft>
                <a:spcPts val="0"/>
              </a:spcAft>
              <a:buNone/>
            </a:pPr>
            <a:r>
              <a:rPr lang="en"/>
              <a:t>Fig 4EFGH</a:t>
            </a:r>
            <a:endParaRPr/>
          </a:p>
          <a:p>
            <a:pPr indent="-298450" lvl="0" marL="457200" rtl="0" algn="l">
              <a:spcBef>
                <a:spcPts val="0"/>
              </a:spcBef>
              <a:spcAft>
                <a:spcPts val="0"/>
              </a:spcAft>
              <a:buSzPts val="1100"/>
              <a:buChar char="-"/>
            </a:pPr>
            <a:r>
              <a:rPr lang="en"/>
              <a:t>Consistent with previous observations that reactive microglia can inhibit </a:t>
            </a:r>
            <a:r>
              <a:rPr lang="en"/>
              <a:t>hippocampal</a:t>
            </a:r>
            <a:r>
              <a:rPr lang="en"/>
              <a:t> neurogenesis, a stark decrease in new neuron generation wa evident (assessed by </a:t>
            </a:r>
            <a:r>
              <a:rPr lang="en"/>
              <a:t>doublecortin positive</a:t>
            </a:r>
            <a:r>
              <a:rPr lang="en"/>
              <a:t> cell quantification)</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a66a3577a3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a66a3577a3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DAPI: used to determine number of nuclei / gross cell morphology</a:t>
            </a:r>
            <a:endParaRPr>
              <a:solidFill>
                <a:schemeClr val="dk1"/>
              </a:solidFill>
            </a:endParaRPr>
          </a:p>
          <a:p>
            <a:pPr indent="0" lvl="0" marL="0" rtl="0" algn="l">
              <a:spcBef>
                <a:spcPts val="0"/>
              </a:spcBef>
              <a:spcAft>
                <a:spcPts val="0"/>
              </a:spcAft>
              <a:buNone/>
            </a:pPr>
            <a:r>
              <a:rPr lang="en">
                <a:solidFill>
                  <a:schemeClr val="dk1"/>
                </a:solidFill>
              </a:rPr>
              <a:t>Neuroblast (DCX): marker of neurogenesis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Fig 4EFGH</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Consistent with previous observations that reactive microglia can inhibit hippocampal neurogenesis, a stark decrease in new neuron generation wa evident (assessed by doublecortin positive cell quantification)</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Reduced magenta = less neurogenesis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Considering the number of newly generated hippocampal neurons as a function of the reactive microglial load, we find an inverse correlation between neurogenesis and reactive microglia in the hippocampus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a8f0e483d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a8f0e483d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mpaired attention, concentration, speed of information processing, memory, and executive function</a:t>
            </a:r>
            <a:endParaRPr/>
          </a:p>
          <a:p>
            <a:pPr indent="0" lvl="0" marL="0" rtl="0" algn="l">
              <a:spcBef>
                <a:spcPts val="0"/>
              </a:spcBef>
              <a:spcAft>
                <a:spcPts val="0"/>
              </a:spcAft>
              <a:buNone/>
            </a:pPr>
            <a:r>
              <a:rPr lang="en"/>
              <a:t>M</a:t>
            </a:r>
            <a:r>
              <a:rPr lang="en"/>
              <a:t>ost typical pattern of cognitive dysfunction associated with cancer-therapy-related cognitive impairment (CRCI) are memory loss, slowed processing speed, and executive dysfunction</a:t>
            </a:r>
            <a:endParaRPr/>
          </a:p>
          <a:p>
            <a:pPr indent="0" lvl="0" marL="0" rtl="0" algn="l">
              <a:spcBef>
                <a:spcPts val="0"/>
              </a:spcBef>
              <a:spcAft>
                <a:spcPts val="0"/>
              </a:spcAft>
              <a:buNone/>
            </a:pPr>
            <a:r>
              <a:rPr lang="en"/>
              <a:t>Measured CCL11 because it contributes to cognitive impairment and limits neurogenesis</a:t>
            </a:r>
            <a:endParaRPr/>
          </a:p>
          <a:p>
            <a:pPr indent="-298450" lvl="0" marL="457200" rtl="0" algn="l">
              <a:spcBef>
                <a:spcPts val="0"/>
              </a:spcBef>
              <a:spcAft>
                <a:spcPts val="0"/>
              </a:spcAft>
              <a:buSzPts val="1100"/>
              <a:buAutoNum type="alphaUcPeriod"/>
            </a:pPr>
            <a:r>
              <a:rPr lang="en"/>
              <a:t>E</a:t>
            </a:r>
            <a:r>
              <a:rPr lang="en"/>
              <a:t>xamined circulating CCL11 cytokine levels in the plasma of people suffering from long COVID with and without cognitive symptoms; CCL11, a chemokine associated with cognitive impairment in aging; found significant elevation of ccl11 between individuals with brain fog vs those without; sample size = 48 human subjects with brain fog and without n = 15 human subjects without brain fog</a:t>
            </a:r>
            <a:endParaRPr/>
          </a:p>
          <a:p>
            <a:pPr indent="-298450" lvl="0" marL="457200" rtl="0" algn="l">
              <a:spcBef>
                <a:spcPts val="0"/>
              </a:spcBef>
              <a:spcAft>
                <a:spcPts val="0"/>
              </a:spcAft>
              <a:buSzPts val="1100"/>
              <a:buAutoNum type="alphaUcPeriod"/>
            </a:pPr>
            <a:r>
              <a:rPr lang="en"/>
              <a:t>Multiple linear regression = relationship between a quantitative dependent variable and two or more independent variables using a straight line; found that patients with a history of autoimmune disease presented higher levels of CCL11 compared to those without autoimmune disease history (why wasn’t this controlled for? How many patients had autoimmune disease? What kind of autoimmune disease?)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801fe9fcc9_3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801fe9fcc9_3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abbc901a0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abbc901a0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Tested effects of systemic CCL11 on microglial reactivity given significant elevation of CCL11 in mild respiratory covid mouse models and elevated CCL11 levels in people with cognitive symptoms after COVID</a:t>
            </a:r>
            <a:endParaRPr/>
          </a:p>
          <a:p>
            <a:pPr indent="0" lvl="0" marL="0" rtl="0" algn="l">
              <a:spcBef>
                <a:spcPts val="0"/>
              </a:spcBef>
              <a:spcAft>
                <a:spcPts val="0"/>
              </a:spcAft>
              <a:buNone/>
            </a:pPr>
            <a:r>
              <a:rPr lang="en"/>
              <a:t>C. Injected mice </a:t>
            </a:r>
            <a:r>
              <a:rPr lang="en"/>
              <a:t>intraperitoneally</a:t>
            </a:r>
            <a:r>
              <a:rPr lang="en"/>
              <a:t> with 4 doses of CCL11 over 10 days</a:t>
            </a:r>
            <a:endParaRPr/>
          </a:p>
          <a:p>
            <a:pPr indent="0" lvl="0" marL="0" rtl="0" algn="l">
              <a:spcBef>
                <a:spcPts val="0"/>
              </a:spcBef>
              <a:spcAft>
                <a:spcPts val="0"/>
              </a:spcAft>
              <a:buNone/>
            </a:pPr>
            <a:r>
              <a:rPr lang="en"/>
              <a:t>D and E. Measured microglial/macrophage reactivity in different areas of the brain including the cortex and white matter, but no significant differences were found in these two sections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a8f0e483d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a8f0e483d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 and H. However, when looking at the </a:t>
            </a:r>
            <a:r>
              <a:rPr lang="en"/>
              <a:t>hippocampal white matter, including dentate gyrus microglia and neuroblasts</a:t>
            </a:r>
            <a:r>
              <a:rPr lang="en"/>
              <a:t>, CCL11 induced microglial/macrophage reactivity, with an increase in microglia and a decrease in neuroblasts (decrease in neurogenesis)</a:t>
            </a:r>
            <a:endParaRPr/>
          </a:p>
          <a:p>
            <a:pPr indent="0" lvl="0" marL="0" rtl="0" algn="l">
              <a:spcBef>
                <a:spcPts val="0"/>
              </a:spcBef>
              <a:spcAft>
                <a:spcPts val="0"/>
              </a:spcAft>
              <a:buNone/>
            </a:pPr>
            <a:r>
              <a:rPr lang="en"/>
              <a:t>G and I. Representative confocal micrographs of activated microglia (IBA1, white; CD68, magenta); representative confocal micrographs of neuroblasts (DCX, magenta; DAPI, cyan)</a:t>
            </a:r>
            <a:endParaRPr/>
          </a:p>
          <a:p>
            <a:pPr indent="0" lvl="0" marL="0" rtl="0" algn="l">
              <a:spcBef>
                <a:spcPts val="0"/>
              </a:spcBef>
              <a:spcAft>
                <a:spcPts val="0"/>
              </a:spcAft>
              <a:buNone/>
            </a:pPr>
            <a:r>
              <a:rPr lang="en"/>
              <a:t>Dentate gyrus = first region where all sensory modalities merge together to form unique representations and memories that bind stimuli together, and thus, it plays a critical role in learning and memory</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a8f0e483d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a8f0e483d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the basis of </a:t>
            </a:r>
            <a:r>
              <a:rPr lang="en"/>
              <a:t>previous</a:t>
            </a:r>
            <a:r>
              <a:rPr lang="en"/>
              <a:t> knowledge that reactive microglia/macrophages can either promote or impair oligodendrogenesis, such as such as </a:t>
            </a:r>
            <a:r>
              <a:rPr lang="en"/>
              <a:t>dysregulation of oligodendroglial lineage cells and loss of myelin plasticity in </a:t>
            </a:r>
            <a:r>
              <a:rPr lang="en"/>
              <a:t>cancer-therapy-related cognitive impairment (CRCI) which causes a “chemo-fog” similar to “covid fog”, they examined effects of mild respiratory covid on oligodendrial lineage cells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A-C. 7 days post infection, </a:t>
            </a:r>
            <a:r>
              <a:rPr lang="en"/>
              <a:t>oligodendrocyte precursor cell population was maintained (marked by PDGFRa), but 7 weeks post infection revealed a 10% decreased</a:t>
            </a:r>
            <a:endParaRPr/>
          </a:p>
          <a:p>
            <a:pPr indent="0" lvl="0" marL="0" rtl="0" algn="l">
              <a:spcBef>
                <a:spcPts val="0"/>
              </a:spcBef>
              <a:spcAft>
                <a:spcPts val="0"/>
              </a:spcAft>
              <a:buNone/>
            </a:pPr>
            <a:r>
              <a:rPr lang="en"/>
              <a:t>D-F. When assessing mature oligodendrocytes, they found a 33% decrease a week after infection, persisting throughout 7 weeks post infection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a8f0e483d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a8f0e483d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analyses supported the loss of oligodendrocytes through the loss of myelination</a:t>
            </a:r>
            <a:endParaRPr/>
          </a:p>
          <a:p>
            <a:pPr indent="0" lvl="0" marL="0" rtl="0" algn="l">
              <a:spcBef>
                <a:spcPts val="0"/>
              </a:spcBef>
              <a:spcAft>
                <a:spcPts val="0"/>
              </a:spcAft>
              <a:buNone/>
            </a:pPr>
            <a:r>
              <a:rPr lang="en"/>
              <a:t>G-I. Decrease in myelinated axon density in subcortical white matter (cingulum of the corpus callosum) 7DPI, persisting through 7WPI; representative </a:t>
            </a:r>
            <a:r>
              <a:rPr lang="en"/>
              <a:t>transmission electron microscopy images at the level of the cingulum of the corpus callosum in cross-sectio, myelinated</a:t>
            </a:r>
            <a:endParaRPr/>
          </a:p>
          <a:p>
            <a:pPr indent="0" lvl="0" marL="0" rtl="0" algn="l">
              <a:spcBef>
                <a:spcPts val="0"/>
              </a:spcBef>
              <a:spcAft>
                <a:spcPts val="0"/>
              </a:spcAft>
              <a:buNone/>
            </a:pPr>
            <a:r>
              <a:rPr lang="en"/>
              <a:t>axons evident as electron-dense myelin sheaths encircling axons</a:t>
            </a:r>
            <a:endParaRPr/>
          </a:p>
          <a:p>
            <a:pPr indent="0" lvl="0" marL="0" rtl="0" algn="l">
              <a:spcBef>
                <a:spcPts val="0"/>
              </a:spcBef>
              <a:spcAft>
                <a:spcPts val="0"/>
              </a:spcAft>
              <a:buNone/>
            </a:pPr>
            <a:r>
              <a:rPr lang="en"/>
              <a:t>J and K. L</a:t>
            </a:r>
            <a:r>
              <a:rPr lang="en"/>
              <a:t>oss of myelin was similar in magnitude to the loss of myelinated axons seen 4 weeks and 6 months after methotrexate chemotherapy exposure</a:t>
            </a:r>
            <a:endParaRPr/>
          </a:p>
          <a:p>
            <a:pPr indent="0" lvl="0" marL="0" rtl="0" algn="l">
              <a:spcBef>
                <a:spcPts val="0"/>
              </a:spcBef>
              <a:spcAft>
                <a:spcPts val="0"/>
              </a:spcAft>
              <a:buNone/>
            </a:pPr>
            <a:r>
              <a:rPr lang="en"/>
              <a:t>Such persistent loss of myelin in subcortical projections would be predicted to impair neural circuit function and axon health, adding to the numerous deleterious neurobiological consequences of SARS-CoV-2 infection</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a8f0e483dd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a8f0e483d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Given that other respiratory viral infections, such as influenza, are also associated with cognitive and other neurological outcomes, they </a:t>
            </a:r>
            <a:r>
              <a:rPr lang="en"/>
              <a:t>compared the neuroinflammatory response to mild respiratory H1N1 influenza with SARS-CoV-2 infection</a:t>
            </a:r>
            <a:endParaRPr/>
          </a:p>
          <a:p>
            <a:pPr indent="0" lvl="0" marL="0" rtl="0" algn="l">
              <a:spcBef>
                <a:spcPts val="0"/>
              </a:spcBef>
              <a:spcAft>
                <a:spcPts val="0"/>
              </a:spcAft>
              <a:buNone/>
            </a:pPr>
            <a:r>
              <a:rPr lang="en"/>
              <a:t>A and B. Mouse model of respiratory H1N1 influenza, which causes only minimal sickness behavior with mild (&lt;10%) weight loss</a:t>
            </a:r>
            <a:endParaRPr/>
          </a:p>
          <a:p>
            <a:pPr indent="0" lvl="0" marL="0" rtl="0" algn="l">
              <a:spcBef>
                <a:spcPts val="0"/>
              </a:spcBef>
              <a:spcAft>
                <a:spcPts val="0"/>
              </a:spcAft>
              <a:buNone/>
            </a:pPr>
            <a:r>
              <a:rPr lang="en"/>
              <a:t>C-F. Elevation in serum cytokines/chemokines 7DPI through 7WPI, in both serum and CSF; including IFN-g, CCL11, CCL2, and GMCSF, IL4 and CCL5; after 7WPI the only the only chemokine that remained elevated and increased from 7DPI was CCL11</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a8f0e483d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a8f0e483d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7WPI, a </a:t>
            </a:r>
            <a:r>
              <a:rPr lang="en"/>
              <a:t>number of additional cytokines/chemokines were elevated that were not elevated at 7 days, including TNF-a, IL6, IL2, CXCL5, and IL18</a:t>
            </a:r>
            <a:endParaRPr/>
          </a:p>
          <a:p>
            <a:pPr indent="0" lvl="0" marL="0" rtl="0" algn="l">
              <a:spcBef>
                <a:spcPts val="0"/>
              </a:spcBef>
              <a:spcAft>
                <a:spcPts val="0"/>
              </a:spcAft>
              <a:buNone/>
            </a:pPr>
            <a:r>
              <a:rPr lang="en"/>
              <a:t>Comparison of these cytokine profiles after mild respiratory infection with influenza or SARS-CoV-2 shows overlapping but distinct neuroinflammatory profiles, with the notable shared feature of persistently elevated CCL11</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a8f0e483dd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a8f0e483dd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r>
              <a:rPr lang="en"/>
              <a:t>xamined microglial/macrophage reactivity following respiratory influenza infection</a:t>
            </a:r>
            <a:endParaRPr/>
          </a:p>
          <a:p>
            <a:pPr indent="0" lvl="0" marL="0" rtl="0" algn="l">
              <a:spcBef>
                <a:spcPts val="0"/>
              </a:spcBef>
              <a:spcAft>
                <a:spcPts val="0"/>
              </a:spcAft>
              <a:buNone/>
            </a:pPr>
            <a:r>
              <a:rPr lang="en"/>
              <a:t>H and I. Found the same pattern of white matter-selective microglial/macrophage reactivity in the subcortical and hippocampal white matter 7DPI</a:t>
            </a:r>
            <a:endParaRPr/>
          </a:p>
          <a:p>
            <a:pPr indent="0" lvl="0" marL="0" rtl="0" algn="l">
              <a:spcBef>
                <a:spcPts val="0"/>
              </a:spcBef>
              <a:spcAft>
                <a:spcPts val="0"/>
              </a:spcAft>
              <a:buNone/>
            </a:pPr>
            <a:r>
              <a:rPr lang="en"/>
              <a:t>J. Normalized microglial reactivity in the subcortical white matter by 7 weeks</a:t>
            </a:r>
            <a:endParaRPr/>
          </a:p>
          <a:p>
            <a:pPr indent="0" lvl="0" marL="0" rtl="0" algn="l">
              <a:spcBef>
                <a:spcPts val="0"/>
              </a:spcBef>
              <a:spcAft>
                <a:spcPts val="0"/>
              </a:spcAft>
              <a:buNone/>
            </a:pPr>
            <a:r>
              <a:rPr lang="en"/>
              <a:t>K. In contrast, microglial/macrophage reactivity persisted at 7 weeks in hippocampal white matter, a finding that is consistent with</a:t>
            </a:r>
            <a:endParaRPr/>
          </a:p>
          <a:p>
            <a:pPr indent="0" lvl="0" marL="0" rtl="0" algn="l">
              <a:spcBef>
                <a:spcPts val="0"/>
              </a:spcBef>
              <a:spcAft>
                <a:spcPts val="0"/>
              </a:spcAft>
              <a:buNone/>
            </a:pPr>
            <a:r>
              <a:rPr lang="en"/>
              <a:t>the persistently elevated CSF CCL11 levels in covid</a:t>
            </a:r>
            <a:endParaRPr/>
          </a:p>
          <a:p>
            <a:pPr indent="0" lvl="0" marL="0" rtl="0" algn="l">
              <a:spcBef>
                <a:spcPts val="0"/>
              </a:spcBef>
              <a:spcAft>
                <a:spcPts val="0"/>
              </a:spcAft>
              <a:buNone/>
            </a:pPr>
            <a:r>
              <a:rPr lang="en"/>
              <a:t>L and M. Concordant with this pattern of microglial/macrophage reactivity, oligodendrocytes were decreased in the subcortical whitematter at 7 days but recovered as microglial reactivity resolved by 7 weeks</a:t>
            </a:r>
            <a:endParaRPr/>
          </a:p>
          <a:p>
            <a:pPr indent="0" lvl="0" marL="0" rtl="0" algn="l">
              <a:spcBef>
                <a:spcPts val="0"/>
              </a:spcBef>
              <a:spcAft>
                <a:spcPts val="0"/>
              </a:spcAft>
              <a:buNone/>
            </a:pPr>
            <a:r>
              <a:rPr lang="en"/>
              <a:t>N and O. Hippocampal neurogenesis was deficient at both 7-day and 7-week time points, consistent with the persistent hippocampal microglial/macrophage reactivity</a:t>
            </a:r>
            <a:endParaRPr/>
          </a:p>
          <a:p>
            <a:pPr indent="0" lvl="0" marL="0" rtl="0" algn="l">
              <a:spcBef>
                <a:spcPts val="0"/>
              </a:spcBef>
              <a:spcAft>
                <a:spcPts val="0"/>
              </a:spcAft>
              <a:buNone/>
            </a:pPr>
            <a:r>
              <a:rPr lang="en"/>
              <a:t>In comparison to SARSCoV-2, mild respiratory infection with H1N1 influenza results in similar hippocampal pathology, but without the lasting effects on subcortical white matter integrity seen after respiratory COVID</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a8f0e483dd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a8f0e483dd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801fe9fcc9_3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801fe9fcc9_3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a65a7bcbd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a65a7bcbd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 </a:t>
            </a:r>
            <a:r>
              <a:rPr lang="en" u="sng">
                <a:solidFill>
                  <a:schemeClr val="hlink"/>
                </a:solidFill>
                <a:hlinkClick r:id="rId2"/>
              </a:rPr>
              <a:t>https://www.nature.com/articles/s41591-021-01283-z</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a66a3577a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a66a3577a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801fe9fcc9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801fe9fcc9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a66a3577a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a66a3577a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801fe9fcc9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801fe9fcc9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a66a3577a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a66a3577a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 2: white matter microglial reactivity after mild respiratory covid</a:t>
            </a:r>
            <a:endParaRPr/>
          </a:p>
          <a:p>
            <a:pPr indent="-298450" lvl="0" marL="457200" rtl="0" algn="l">
              <a:spcBef>
                <a:spcPts val="0"/>
              </a:spcBef>
              <a:spcAft>
                <a:spcPts val="0"/>
              </a:spcAft>
              <a:buSzPts val="1100"/>
              <a:buChar char="-"/>
            </a:pPr>
            <a:r>
              <a:rPr lang="en"/>
              <a:t>In the paper, authors hypothesized of increased microglial/macrophage </a:t>
            </a:r>
            <a:r>
              <a:rPr lang="en"/>
              <a:t>reactivity</a:t>
            </a:r>
            <a:r>
              <a:rPr lang="en"/>
              <a:t> in subcortical white matter</a:t>
            </a:r>
            <a:endParaRPr/>
          </a:p>
          <a:p>
            <a:pPr indent="-298450" lvl="0" marL="457200" rtl="0" algn="l">
              <a:spcBef>
                <a:spcPts val="0"/>
              </a:spcBef>
              <a:spcAft>
                <a:spcPts val="0"/>
              </a:spcAft>
              <a:buSzPts val="1100"/>
              <a:buChar char="-"/>
            </a:pPr>
            <a:r>
              <a:rPr lang="en"/>
              <a:t>In the study they used two mouse strains with mild covid to test the hypothesis</a:t>
            </a:r>
            <a:endParaRPr/>
          </a:p>
          <a:p>
            <a:pPr indent="-298450" lvl="0" marL="457200" rtl="0" algn="l">
              <a:spcBef>
                <a:spcPts val="0"/>
              </a:spcBef>
              <a:spcAft>
                <a:spcPts val="0"/>
              </a:spcAft>
              <a:buSzPts val="1100"/>
              <a:buChar char="-"/>
            </a:pPr>
            <a:r>
              <a:rPr lang="en"/>
              <a:t>Looked into microglial reactivity levels using </a:t>
            </a:r>
            <a:r>
              <a:rPr lang="en"/>
              <a:t>IBA1 and CD68 (markers for microglia/macrophage activation) co-positivity</a:t>
            </a:r>
            <a:endParaRPr/>
          </a:p>
          <a:p>
            <a:pPr indent="-298450" lvl="0" marL="457200" rtl="0" algn="l">
              <a:spcBef>
                <a:spcPts val="0"/>
              </a:spcBef>
              <a:spcAft>
                <a:spcPts val="0"/>
              </a:spcAft>
              <a:buSzPts val="1100"/>
              <a:buChar char="-"/>
            </a:pPr>
            <a:r>
              <a:rPr lang="en"/>
              <a:t>Each dot represents an individual mouse</a:t>
            </a:r>
            <a:endParaRPr/>
          </a:p>
          <a:p>
            <a:pPr indent="0" lvl="0" marL="0" rtl="0" algn="l">
              <a:spcBef>
                <a:spcPts val="0"/>
              </a:spcBef>
              <a:spcAft>
                <a:spcPts val="0"/>
              </a:spcAft>
              <a:buNone/>
            </a:pPr>
            <a:r>
              <a:rPr lang="en">
                <a:solidFill>
                  <a:schemeClr val="dk1"/>
                </a:solidFill>
              </a:rPr>
              <a:t>Fig 2AB: white-matter (cingulum of the corpus callosum) specific microglia activation levels 7 days post infection for both mouse strains</a:t>
            </a:r>
            <a:endParaRPr>
              <a:solidFill>
                <a:schemeClr val="dk1"/>
              </a:solidFill>
            </a:endParaRPr>
          </a:p>
          <a:p>
            <a:pPr indent="-298450" lvl="0" marL="457200" rtl="0" algn="l">
              <a:spcBef>
                <a:spcPts val="0"/>
              </a:spcBef>
              <a:spcAft>
                <a:spcPts val="0"/>
              </a:spcAft>
              <a:buClr>
                <a:schemeClr val="dk1"/>
              </a:buClr>
              <a:buSzPts val="1100"/>
              <a:buChar char="-"/>
            </a:pPr>
            <a:r>
              <a:rPr lang="en" strike="sngStrike">
                <a:solidFill>
                  <a:schemeClr val="dk1"/>
                </a:solidFill>
              </a:rPr>
              <a:t>CD1: n=5 for control, n=4 for covid</a:t>
            </a:r>
            <a:endParaRPr strike="sngStrike">
              <a:solidFill>
                <a:schemeClr val="dk1"/>
              </a:solidFill>
            </a:endParaRPr>
          </a:p>
          <a:p>
            <a:pPr indent="-298450" lvl="0" marL="457200" rtl="0" algn="l">
              <a:spcBef>
                <a:spcPts val="0"/>
              </a:spcBef>
              <a:spcAft>
                <a:spcPts val="0"/>
              </a:spcAft>
              <a:buClr>
                <a:schemeClr val="dk1"/>
              </a:buClr>
              <a:buSzPts val="1100"/>
              <a:buChar char="-"/>
            </a:pPr>
            <a:r>
              <a:rPr lang="en" strike="sngStrike">
                <a:solidFill>
                  <a:schemeClr val="dk1"/>
                </a:solidFill>
              </a:rPr>
              <a:t>BALB/c: n=3 for control, n=5 for covid</a:t>
            </a:r>
            <a:endParaRPr strike="sngStrike">
              <a:solidFill>
                <a:schemeClr val="dk1"/>
              </a:solidFill>
            </a:endParaRPr>
          </a:p>
          <a:p>
            <a:pPr indent="0" lvl="0" marL="0" rtl="0" algn="l">
              <a:spcBef>
                <a:spcPts val="0"/>
              </a:spcBef>
              <a:spcAft>
                <a:spcPts val="0"/>
              </a:spcAft>
              <a:buNone/>
            </a:pPr>
            <a:r>
              <a:rPr lang="en">
                <a:solidFill>
                  <a:schemeClr val="dk1"/>
                </a:solidFill>
              </a:rPr>
              <a:t>Fig 2DE: white-matter specific microglia activation levels 7 weeks post infection for both mouse strains</a:t>
            </a:r>
            <a:endParaRPr>
              <a:solidFill>
                <a:schemeClr val="dk1"/>
              </a:solidFill>
            </a:endParaRPr>
          </a:p>
          <a:p>
            <a:pPr indent="-298450" lvl="0" marL="457200" rtl="0" algn="l">
              <a:spcBef>
                <a:spcPts val="0"/>
              </a:spcBef>
              <a:spcAft>
                <a:spcPts val="0"/>
              </a:spcAft>
              <a:buClr>
                <a:schemeClr val="dk1"/>
              </a:buClr>
              <a:buSzPts val="1100"/>
              <a:buChar char="-"/>
            </a:pPr>
            <a:r>
              <a:rPr lang="en" strike="sngStrike">
                <a:solidFill>
                  <a:schemeClr val="dk1"/>
                </a:solidFill>
              </a:rPr>
              <a:t>CD1: n=7 for control, n=7 for covid</a:t>
            </a:r>
            <a:endParaRPr strike="sngStrike">
              <a:solidFill>
                <a:schemeClr val="dk1"/>
              </a:solidFill>
            </a:endParaRPr>
          </a:p>
          <a:p>
            <a:pPr indent="-298450" lvl="0" marL="457200" rtl="0" algn="l">
              <a:spcBef>
                <a:spcPts val="0"/>
              </a:spcBef>
              <a:spcAft>
                <a:spcPts val="0"/>
              </a:spcAft>
              <a:buClr>
                <a:schemeClr val="dk1"/>
              </a:buClr>
              <a:buSzPts val="1100"/>
              <a:buChar char="-"/>
            </a:pPr>
            <a:r>
              <a:rPr lang="en" strike="sngStrike">
                <a:solidFill>
                  <a:schemeClr val="dk1"/>
                </a:solidFill>
              </a:rPr>
              <a:t>BALB/c: n=5 for control, n=5 for covid</a:t>
            </a:r>
            <a:endParaRPr strike="sngStrike"/>
          </a:p>
          <a:p>
            <a:pPr indent="0" lvl="0" marL="0" rtl="0" algn="l">
              <a:spcBef>
                <a:spcPts val="0"/>
              </a:spcBef>
              <a:spcAft>
                <a:spcPts val="0"/>
              </a:spcAft>
              <a:buNone/>
            </a:pPr>
            <a:r>
              <a:rPr lang="en"/>
              <a:t>General trend:</a:t>
            </a:r>
            <a:endParaRPr/>
          </a:p>
          <a:p>
            <a:pPr indent="-298450" lvl="0" marL="457200" rtl="0" algn="l">
              <a:spcBef>
                <a:spcPts val="0"/>
              </a:spcBef>
              <a:spcAft>
                <a:spcPts val="0"/>
              </a:spcAft>
              <a:buSzPts val="1100"/>
              <a:buChar char="-"/>
            </a:pPr>
            <a:r>
              <a:rPr lang="en"/>
              <a:t>Significant increase in microglial reactivity for the covid group in both 7 days post infection and 7 weeks post infection compared to the control group</a:t>
            </a:r>
            <a:endParaRPr/>
          </a:p>
          <a:p>
            <a:pPr indent="0" lvl="0" marL="0" rtl="0" algn="l">
              <a:spcBef>
                <a:spcPts val="0"/>
              </a:spcBef>
              <a:spcAft>
                <a:spcPts val="0"/>
              </a:spcAft>
              <a:buNone/>
            </a:pPr>
            <a:r>
              <a:rPr lang="en"/>
              <a:t>Next step:</a:t>
            </a:r>
            <a:endParaRPr/>
          </a:p>
          <a:p>
            <a:pPr indent="-298450" lvl="0" marL="457200" rtl="0" algn="l">
              <a:spcBef>
                <a:spcPts val="0"/>
              </a:spcBef>
              <a:spcAft>
                <a:spcPts val="0"/>
              </a:spcAft>
              <a:buSzPts val="1100"/>
              <a:buChar char="-"/>
            </a:pPr>
            <a:r>
              <a:rPr lang="en"/>
              <a:t>Measured reactivity also in cortical gray matter, but did not show as much of an increase than it was in white matter</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Fig 2/3/4 - Chaewon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2 mouse strains - CD1 and BALB/c</a:t>
            </a:r>
            <a:endParaRPr/>
          </a:p>
          <a:p>
            <a:pPr indent="0" lvl="0" marL="0" rtl="0" algn="l">
              <a:spcBef>
                <a:spcPts val="0"/>
              </a:spcBef>
              <a:spcAft>
                <a:spcPts val="0"/>
              </a:spcAft>
              <a:buNone/>
            </a:pPr>
            <a:r>
              <a:rPr lang="en"/>
              <a:t>Hypothesis: increased microglial/macrophage reactivity in subcortical white matter</a:t>
            </a:r>
            <a:endParaRPr/>
          </a:p>
          <a:p>
            <a:pPr indent="-298450" lvl="0" marL="457200" rtl="0" algn="l">
              <a:spcBef>
                <a:spcPts val="0"/>
              </a:spcBef>
              <a:spcAft>
                <a:spcPts val="0"/>
              </a:spcAft>
              <a:buSzPts val="1100"/>
              <a:buChar char="-"/>
            </a:pPr>
            <a:r>
              <a:rPr lang="en"/>
              <a:t>Results followed the hypothesis </a:t>
            </a:r>
            <a:r>
              <a:rPr lang="en"/>
              <a:t>for both strains, as assessed by IBA1 and CD68 (markers for microglia/macrophage activation) co-positivity</a:t>
            </a:r>
            <a:endParaRPr/>
          </a:p>
          <a:p>
            <a:pPr indent="-298450" lvl="1" marL="914400" rtl="0" algn="l">
              <a:spcBef>
                <a:spcPts val="0"/>
              </a:spcBef>
              <a:spcAft>
                <a:spcPts val="0"/>
              </a:spcAft>
              <a:buSzPts val="1100"/>
              <a:buChar char="-"/>
            </a:pPr>
            <a:r>
              <a:rPr lang="en" strike="sngStrike"/>
              <a:t>IBA1: macrophage-specific calcium-binding protein</a:t>
            </a:r>
            <a:endParaRPr strike="sngStrike"/>
          </a:p>
          <a:p>
            <a:pPr indent="-298450" lvl="1" marL="914400" rtl="0" algn="l">
              <a:spcBef>
                <a:spcPts val="0"/>
              </a:spcBef>
              <a:spcAft>
                <a:spcPts val="0"/>
              </a:spcAft>
              <a:buSzPts val="1100"/>
              <a:buChar char="-"/>
            </a:pPr>
            <a:r>
              <a:rPr lang="en" strike="sngStrike"/>
              <a:t>CD68: glycosylated type I transmembrane glycoprotein associated with endosomal/lysosomal compartment</a:t>
            </a:r>
            <a:endParaRPr strike="sngStrike"/>
          </a:p>
          <a:p>
            <a:pPr indent="0" lvl="0" marL="0" rtl="0" algn="l">
              <a:spcBef>
                <a:spcPts val="0"/>
              </a:spcBef>
              <a:spcAft>
                <a:spcPts val="0"/>
              </a:spcAft>
              <a:buNone/>
            </a:pPr>
            <a:r>
              <a:t/>
            </a:r>
            <a:endParaRPr/>
          </a:p>
          <a:p>
            <a:pPr indent="0" lvl="0" marL="0" rtl="0" algn="l">
              <a:spcBef>
                <a:spcPts val="0"/>
              </a:spcBef>
              <a:spcAft>
                <a:spcPts val="0"/>
              </a:spcAft>
              <a:buNone/>
            </a:pPr>
            <a:r>
              <a:rPr lang="en"/>
              <a:t>Fig 2AB: white-matter specific microglia activation levels 7 days post infection for both mouse strains</a:t>
            </a:r>
            <a:endParaRPr/>
          </a:p>
          <a:p>
            <a:pPr indent="-298450" lvl="0" marL="457200" rtl="0" algn="l">
              <a:spcBef>
                <a:spcPts val="0"/>
              </a:spcBef>
              <a:spcAft>
                <a:spcPts val="0"/>
              </a:spcAft>
              <a:buSzPts val="1100"/>
              <a:buChar char="-"/>
            </a:pPr>
            <a:r>
              <a:rPr lang="en"/>
              <a:t>CD1: n=5 for control, n=4 for covid</a:t>
            </a:r>
            <a:endParaRPr/>
          </a:p>
          <a:p>
            <a:pPr indent="-298450" lvl="0" marL="457200" rtl="0" algn="l">
              <a:spcBef>
                <a:spcPts val="0"/>
              </a:spcBef>
              <a:spcAft>
                <a:spcPts val="0"/>
              </a:spcAft>
              <a:buSzPts val="1100"/>
              <a:buChar char="-"/>
            </a:pPr>
            <a:r>
              <a:rPr lang="en"/>
              <a:t>BALB/c: n=3 for control, n=5 for covid</a:t>
            </a:r>
            <a:endParaRPr/>
          </a:p>
          <a:p>
            <a:pPr indent="0" lvl="0" marL="0" rtl="0" algn="l">
              <a:spcBef>
                <a:spcPts val="0"/>
              </a:spcBef>
              <a:spcAft>
                <a:spcPts val="0"/>
              </a:spcAft>
              <a:buNone/>
            </a:pPr>
            <a:r>
              <a:rPr lang="en"/>
              <a:t>Fig 2DE: </a:t>
            </a:r>
            <a:r>
              <a:rPr lang="en">
                <a:solidFill>
                  <a:schemeClr val="dk1"/>
                </a:solidFill>
              </a:rPr>
              <a:t>white-matter specific microglia activation levels 7 days post infection for both mouse strains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CD1: n=7 for control, n=7 for covid</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BALB/c: n=5 for control, n=5 for covid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Fig 2FH: grey-matter specific microglia activation levels 7 days post infection for both mouse strains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CD1: n=5 for control, n=4 for covid</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BALB/c: n=3 for control, n=5 for covid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Fig 2JK: grey-matter specific microglia activation levels 7 days post infection for both mouse strains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CD1: n=5 for control, n=4 for covid</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BALB/c: n=3 for control, n=5 for covid</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a66a3577a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a66a3577a3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Micrographs of reactive microglial levels in white and gray matter:</a:t>
            </a:r>
            <a:endParaRPr>
              <a:solidFill>
                <a:schemeClr val="dk1"/>
              </a:solidFill>
            </a:endParaRPr>
          </a:p>
          <a:p>
            <a:pPr indent="-298450" lvl="0" marL="914400" rtl="0" algn="l">
              <a:spcBef>
                <a:spcPts val="0"/>
              </a:spcBef>
              <a:spcAft>
                <a:spcPts val="0"/>
              </a:spcAft>
              <a:buClr>
                <a:schemeClr val="dk1"/>
              </a:buClr>
              <a:buSzPts val="1100"/>
              <a:buChar char="-"/>
            </a:pPr>
            <a:r>
              <a:rPr lang="en">
                <a:solidFill>
                  <a:schemeClr val="dk1"/>
                </a:solidFill>
              </a:rPr>
              <a:t>IBA1 and CD68 (markers for microglia/macrophage activation) co-positivity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a:t>
            </a:r>
            <a:r>
              <a:rPr lang="en">
                <a:solidFill>
                  <a:schemeClr val="dk1"/>
                </a:solidFill>
              </a:rPr>
              <a:t>hite: IBA1 (marker for microglial activation)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Magenta: CD68 (marker of inflammation associated with the involvement of monocytes/macrophages)</a:t>
            </a:r>
            <a:endParaRPr>
              <a:solidFill>
                <a:schemeClr val="dk1"/>
              </a:solidFill>
            </a:endParaRPr>
          </a:p>
          <a:p>
            <a:pPr indent="0" lvl="0" marL="0" rtl="0" algn="l">
              <a:spcBef>
                <a:spcPts val="0"/>
              </a:spcBef>
              <a:spcAft>
                <a:spcPts val="0"/>
              </a:spcAft>
              <a:buNone/>
            </a:pPr>
            <a:r>
              <a:rPr lang="en">
                <a:solidFill>
                  <a:schemeClr val="dk1"/>
                </a:solidFill>
              </a:rPr>
              <a:t>White matter (cingulum of the corpus callosum) in BALB/c mice:</a:t>
            </a:r>
            <a:endParaRPr>
              <a:solidFill>
                <a:schemeClr val="dk1"/>
              </a:solidFill>
            </a:endParaRPr>
          </a:p>
          <a:p>
            <a:pPr indent="0" lvl="0" marL="457200" rtl="0" algn="l">
              <a:spcBef>
                <a:spcPts val="0"/>
              </a:spcBef>
              <a:spcAft>
                <a:spcPts val="0"/>
              </a:spcAft>
              <a:buClr>
                <a:schemeClr val="dk1"/>
              </a:buClr>
              <a:buSzPts val="1100"/>
              <a:buFont typeface="Arial"/>
              <a:buNone/>
            </a:pPr>
            <a:r>
              <a:rPr lang="en">
                <a:solidFill>
                  <a:schemeClr val="dk1"/>
                </a:solidFill>
              </a:rPr>
              <a:t>Fig 2C: reactive microglia in cingulum 7 days post infection</a:t>
            </a:r>
            <a:endParaRPr>
              <a:solidFill>
                <a:schemeClr val="dk1"/>
              </a:solidFill>
            </a:endParaRPr>
          </a:p>
          <a:p>
            <a:pPr indent="0" lvl="0" marL="457200" rtl="0" algn="l">
              <a:spcBef>
                <a:spcPts val="0"/>
              </a:spcBef>
              <a:spcAft>
                <a:spcPts val="0"/>
              </a:spcAft>
              <a:buClr>
                <a:schemeClr val="dk1"/>
              </a:buClr>
              <a:buSzPts val="1100"/>
              <a:buFont typeface="Arial"/>
              <a:buNone/>
            </a:pPr>
            <a:r>
              <a:rPr lang="en">
                <a:solidFill>
                  <a:schemeClr val="dk1"/>
                </a:solidFill>
              </a:rPr>
              <a:t>Fig 2F: reactive microglia in cingulum 7 weeks post infection</a:t>
            </a:r>
            <a:endParaRPr>
              <a:solidFill>
                <a:schemeClr val="dk1"/>
              </a:solidFill>
            </a:endParaRPr>
          </a:p>
          <a:p>
            <a:pPr indent="-298450" lvl="0" marL="914400" rtl="0" algn="l">
              <a:spcBef>
                <a:spcPts val="0"/>
              </a:spcBef>
              <a:spcAft>
                <a:spcPts val="0"/>
              </a:spcAft>
              <a:buClr>
                <a:schemeClr val="dk1"/>
              </a:buClr>
              <a:buSzPts val="1100"/>
              <a:buChar char="-"/>
            </a:pPr>
            <a:r>
              <a:rPr lang="en">
                <a:solidFill>
                  <a:schemeClr val="dk1"/>
                </a:solidFill>
              </a:rPr>
              <a:t>Can see evident increase in reactive microglia by the increase in expression of CD68</a:t>
            </a:r>
            <a:endParaRPr/>
          </a:p>
          <a:p>
            <a:pPr indent="0" lvl="0" marL="0" rtl="0" algn="l">
              <a:spcBef>
                <a:spcPts val="0"/>
              </a:spcBef>
              <a:spcAft>
                <a:spcPts val="0"/>
              </a:spcAft>
              <a:buNone/>
            </a:pPr>
            <a:r>
              <a:rPr lang="en"/>
              <a:t>Gray matter (cortical gray matter of BALB/c mice):</a:t>
            </a:r>
            <a:endParaRPr/>
          </a:p>
          <a:p>
            <a:pPr indent="0" lvl="0" marL="457200" rtl="0" algn="l">
              <a:spcBef>
                <a:spcPts val="0"/>
              </a:spcBef>
              <a:spcAft>
                <a:spcPts val="0"/>
              </a:spcAft>
              <a:buClr>
                <a:schemeClr val="dk1"/>
              </a:buClr>
              <a:buSzPts val="1100"/>
              <a:buFont typeface="Arial"/>
              <a:buNone/>
            </a:pPr>
            <a:r>
              <a:rPr lang="en">
                <a:solidFill>
                  <a:schemeClr val="dk1"/>
                </a:solidFill>
              </a:rPr>
              <a:t>Fig 2I: reactive microglia in cingulum 7 days post infection</a:t>
            </a:r>
            <a:endParaRPr>
              <a:solidFill>
                <a:schemeClr val="dk1"/>
              </a:solidFill>
            </a:endParaRPr>
          </a:p>
          <a:p>
            <a:pPr indent="0" lvl="0" marL="457200" rtl="0" algn="l">
              <a:spcBef>
                <a:spcPts val="0"/>
              </a:spcBef>
              <a:spcAft>
                <a:spcPts val="0"/>
              </a:spcAft>
              <a:buClr>
                <a:schemeClr val="dk1"/>
              </a:buClr>
              <a:buSzPts val="1100"/>
              <a:buFont typeface="Arial"/>
              <a:buNone/>
            </a:pPr>
            <a:r>
              <a:rPr lang="en">
                <a:solidFill>
                  <a:schemeClr val="dk1"/>
                </a:solidFill>
              </a:rPr>
              <a:t>Fig 2L: reactive microglia in cingulum 7 weeks post infection</a:t>
            </a:r>
            <a:endParaRPr>
              <a:solidFill>
                <a:schemeClr val="dk1"/>
              </a:solidFill>
            </a:endParaRPr>
          </a:p>
          <a:p>
            <a:pPr indent="-298450" lvl="0" marL="914400" rtl="0" algn="l">
              <a:spcBef>
                <a:spcPts val="0"/>
              </a:spcBef>
              <a:spcAft>
                <a:spcPts val="0"/>
              </a:spcAft>
              <a:buClr>
                <a:schemeClr val="dk1"/>
              </a:buClr>
              <a:buSzPts val="1100"/>
              <a:buChar char="-"/>
            </a:pPr>
            <a:r>
              <a:rPr lang="en">
                <a:solidFill>
                  <a:schemeClr val="dk1"/>
                </a:solidFill>
              </a:rPr>
              <a:t>Can see evident increase in reactive microglia by the increase in expression of CD68</a:t>
            </a:r>
            <a:endParaRPr>
              <a:solidFill>
                <a:schemeClr val="dk1"/>
              </a:solidFill>
            </a:endParaRPr>
          </a:p>
          <a:p>
            <a:pPr indent="0" lvl="0" marL="0" rtl="0" algn="l">
              <a:spcBef>
                <a:spcPts val="0"/>
              </a:spcBef>
              <a:spcAft>
                <a:spcPts val="0"/>
              </a:spcAft>
              <a:buNone/>
            </a:pP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In contrast to subcortical white matter, microglial and macrophage reactivity was not observed in the cortical gray matter</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5" name="Shape 45"/>
        <p:cNvGrpSpPr/>
        <p:nvPr/>
      </p:nvGrpSpPr>
      <p:grpSpPr>
        <a:xfrm>
          <a:off x="0" y="0"/>
          <a:ext cx="0" cy="0"/>
          <a:chOff x="0" y="0"/>
          <a:chExt cx="0" cy="0"/>
        </a:xfrm>
      </p:grpSpPr>
      <p:sp>
        <p:nvSpPr>
          <p:cNvPr id="46" name="Google Shape;46;p11"/>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11"/>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8" name="Google Shape;48;p11"/>
          <p:cNvSpPr txBox="1"/>
          <p:nvPr>
            <p:ph type="title"/>
          </p:nvPr>
        </p:nvSpPr>
        <p:spPr>
          <a:xfrm>
            <a:off x="265500" y="1078750"/>
            <a:ext cx="4045200" cy="1789200"/>
          </a:xfrm>
          <a:prstGeom prst="rect">
            <a:avLst/>
          </a:prstGeom>
          <a:solidFill>
            <a:schemeClr val="accent4"/>
          </a:solidFill>
        </p:spPr>
        <p:txBody>
          <a:bodyPr anchorCtr="0" anchor="b" bIns="91425" lIns="91425" spcFirstLastPara="1" rIns="91425" wrap="square" tIns="91425">
            <a:norm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9" name="Google Shape;49;p11"/>
          <p:cNvSpPr txBox="1"/>
          <p:nvPr>
            <p:ph idx="1" type="subTitle"/>
          </p:nvPr>
        </p:nvSpPr>
        <p:spPr>
          <a:xfrm>
            <a:off x="265500" y="29214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50" name="Google Shape;50;p11"/>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1" name="Google Shape;51;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cxnSp>
        <p:nvCxnSpPr>
          <p:cNvPr id="56" name="Google Shape;56;p13"/>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7" name="Google Shape;57;p1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8" name="Google Shape;58;p1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9" name="Google Shape;59;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p:cSld name="CUSTOM_1">
    <p:spTree>
      <p:nvGrpSpPr>
        <p:cNvPr id="15" name="Shape 15"/>
        <p:cNvGrpSpPr/>
        <p:nvPr/>
      </p:nvGrpSpPr>
      <p:grpSpPr>
        <a:xfrm>
          <a:off x="0" y="0"/>
          <a:ext cx="0" cy="0"/>
          <a:chOff x="0" y="0"/>
          <a:chExt cx="0" cy="0"/>
        </a:xfrm>
      </p:grpSpPr>
      <p:sp>
        <p:nvSpPr>
          <p:cNvPr id="16" name="Google Shape;16;p3"/>
          <p:cNvSpPr txBox="1"/>
          <p:nvPr>
            <p:ph type="title"/>
          </p:nvPr>
        </p:nvSpPr>
        <p:spPr>
          <a:xfrm>
            <a:off x="311700" y="372500"/>
            <a:ext cx="8520600" cy="7335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atin typeface="Source Code Pro"/>
                <a:ea typeface="Source Code Pro"/>
                <a:cs typeface="Source Code Pro"/>
                <a:sym typeface="Source Code Pro"/>
              </a:defRPr>
            </a:lvl1pPr>
            <a:lvl2pPr lvl="1">
              <a:spcBef>
                <a:spcPts val="0"/>
              </a:spcBef>
              <a:spcAft>
                <a:spcPts val="0"/>
              </a:spcAft>
              <a:buSzPts val="3000"/>
              <a:buNone/>
              <a:defRPr>
                <a:latin typeface="Source Code Pro"/>
                <a:ea typeface="Source Code Pro"/>
                <a:cs typeface="Source Code Pro"/>
                <a:sym typeface="Source Code Pro"/>
              </a:defRPr>
            </a:lvl2pPr>
            <a:lvl3pPr lvl="2">
              <a:spcBef>
                <a:spcPts val="0"/>
              </a:spcBef>
              <a:spcAft>
                <a:spcPts val="0"/>
              </a:spcAft>
              <a:buSzPts val="3000"/>
              <a:buNone/>
              <a:defRPr>
                <a:latin typeface="Source Code Pro"/>
                <a:ea typeface="Source Code Pro"/>
                <a:cs typeface="Source Code Pro"/>
                <a:sym typeface="Source Code Pro"/>
              </a:defRPr>
            </a:lvl3pPr>
            <a:lvl4pPr lvl="3">
              <a:spcBef>
                <a:spcPts val="0"/>
              </a:spcBef>
              <a:spcAft>
                <a:spcPts val="0"/>
              </a:spcAft>
              <a:buSzPts val="3000"/>
              <a:buNone/>
              <a:defRPr>
                <a:latin typeface="Source Code Pro"/>
                <a:ea typeface="Source Code Pro"/>
                <a:cs typeface="Source Code Pro"/>
                <a:sym typeface="Source Code Pro"/>
              </a:defRPr>
            </a:lvl4pPr>
            <a:lvl5pPr lvl="4">
              <a:spcBef>
                <a:spcPts val="0"/>
              </a:spcBef>
              <a:spcAft>
                <a:spcPts val="0"/>
              </a:spcAft>
              <a:buSzPts val="3000"/>
              <a:buNone/>
              <a:defRPr>
                <a:latin typeface="Source Code Pro"/>
                <a:ea typeface="Source Code Pro"/>
                <a:cs typeface="Source Code Pro"/>
                <a:sym typeface="Source Code Pro"/>
              </a:defRPr>
            </a:lvl5pPr>
            <a:lvl6pPr lvl="5">
              <a:spcBef>
                <a:spcPts val="0"/>
              </a:spcBef>
              <a:spcAft>
                <a:spcPts val="0"/>
              </a:spcAft>
              <a:buSzPts val="3000"/>
              <a:buNone/>
              <a:defRPr>
                <a:latin typeface="Source Code Pro"/>
                <a:ea typeface="Source Code Pro"/>
                <a:cs typeface="Source Code Pro"/>
                <a:sym typeface="Source Code Pro"/>
              </a:defRPr>
            </a:lvl6pPr>
            <a:lvl7pPr lvl="6">
              <a:spcBef>
                <a:spcPts val="0"/>
              </a:spcBef>
              <a:spcAft>
                <a:spcPts val="0"/>
              </a:spcAft>
              <a:buSzPts val="3000"/>
              <a:buNone/>
              <a:defRPr>
                <a:latin typeface="Source Code Pro"/>
                <a:ea typeface="Source Code Pro"/>
                <a:cs typeface="Source Code Pro"/>
                <a:sym typeface="Source Code Pro"/>
              </a:defRPr>
            </a:lvl7pPr>
            <a:lvl8pPr lvl="7">
              <a:spcBef>
                <a:spcPts val="0"/>
              </a:spcBef>
              <a:spcAft>
                <a:spcPts val="0"/>
              </a:spcAft>
              <a:buSzPts val="3000"/>
              <a:buNone/>
              <a:defRPr>
                <a:latin typeface="Source Code Pro"/>
                <a:ea typeface="Source Code Pro"/>
                <a:cs typeface="Source Code Pro"/>
                <a:sym typeface="Source Code Pro"/>
              </a:defRPr>
            </a:lvl8pPr>
            <a:lvl9pPr lvl="8">
              <a:spcBef>
                <a:spcPts val="0"/>
              </a:spcBef>
              <a:spcAft>
                <a:spcPts val="0"/>
              </a:spcAft>
              <a:buSzPts val="3000"/>
              <a:buNone/>
              <a:defRPr>
                <a:latin typeface="Source Code Pro"/>
                <a:ea typeface="Source Code Pro"/>
                <a:cs typeface="Source Code Pro"/>
                <a:sym typeface="Source Code Pro"/>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4"/>
          <p:cNvSpPr/>
          <p:nvPr/>
        </p:nvSpPr>
        <p:spPr>
          <a:xfrm>
            <a:off x="0" y="1567350"/>
            <a:ext cx="9144000" cy="2008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txBox="1"/>
          <p:nvPr>
            <p:ph type="title"/>
          </p:nvPr>
        </p:nvSpPr>
        <p:spPr>
          <a:xfrm>
            <a:off x="430800" y="1889700"/>
            <a:ext cx="8282400" cy="15165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1">
  <p:cSld name="CUSTOM">
    <p:spTree>
      <p:nvGrpSpPr>
        <p:cNvPr id="21" name="Shape 21"/>
        <p:cNvGrpSpPr/>
        <p:nvPr/>
      </p:nvGrpSpPr>
      <p:grpSpPr>
        <a:xfrm>
          <a:off x="0" y="0"/>
          <a:ext cx="0" cy="0"/>
          <a:chOff x="0" y="0"/>
          <a:chExt cx="0" cy="0"/>
        </a:xfrm>
      </p:grpSpPr>
      <p:sp>
        <p:nvSpPr>
          <p:cNvPr id="22" name="Google Shape;22;p5"/>
          <p:cNvSpPr txBox="1"/>
          <p:nvPr>
            <p:ph type="title"/>
          </p:nvPr>
        </p:nvSpPr>
        <p:spPr>
          <a:xfrm>
            <a:off x="311700" y="372500"/>
            <a:ext cx="8520600" cy="7335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atin typeface="Source Code Pro"/>
                <a:ea typeface="Source Code Pro"/>
                <a:cs typeface="Source Code Pro"/>
                <a:sym typeface="Source Code Pro"/>
              </a:defRPr>
            </a:lvl1pPr>
            <a:lvl2pPr lvl="1">
              <a:spcBef>
                <a:spcPts val="0"/>
              </a:spcBef>
              <a:spcAft>
                <a:spcPts val="0"/>
              </a:spcAft>
              <a:buSzPts val="3000"/>
              <a:buNone/>
              <a:defRPr>
                <a:latin typeface="Source Code Pro"/>
                <a:ea typeface="Source Code Pro"/>
                <a:cs typeface="Source Code Pro"/>
                <a:sym typeface="Source Code Pro"/>
              </a:defRPr>
            </a:lvl2pPr>
            <a:lvl3pPr lvl="2">
              <a:spcBef>
                <a:spcPts val="0"/>
              </a:spcBef>
              <a:spcAft>
                <a:spcPts val="0"/>
              </a:spcAft>
              <a:buSzPts val="3000"/>
              <a:buNone/>
              <a:defRPr>
                <a:latin typeface="Source Code Pro"/>
                <a:ea typeface="Source Code Pro"/>
                <a:cs typeface="Source Code Pro"/>
                <a:sym typeface="Source Code Pro"/>
              </a:defRPr>
            </a:lvl3pPr>
            <a:lvl4pPr lvl="3">
              <a:spcBef>
                <a:spcPts val="0"/>
              </a:spcBef>
              <a:spcAft>
                <a:spcPts val="0"/>
              </a:spcAft>
              <a:buSzPts val="3000"/>
              <a:buNone/>
              <a:defRPr>
                <a:latin typeface="Source Code Pro"/>
                <a:ea typeface="Source Code Pro"/>
                <a:cs typeface="Source Code Pro"/>
                <a:sym typeface="Source Code Pro"/>
              </a:defRPr>
            </a:lvl4pPr>
            <a:lvl5pPr lvl="4">
              <a:spcBef>
                <a:spcPts val="0"/>
              </a:spcBef>
              <a:spcAft>
                <a:spcPts val="0"/>
              </a:spcAft>
              <a:buSzPts val="3000"/>
              <a:buNone/>
              <a:defRPr>
                <a:latin typeface="Source Code Pro"/>
                <a:ea typeface="Source Code Pro"/>
                <a:cs typeface="Source Code Pro"/>
                <a:sym typeface="Source Code Pro"/>
              </a:defRPr>
            </a:lvl5pPr>
            <a:lvl6pPr lvl="5">
              <a:spcBef>
                <a:spcPts val="0"/>
              </a:spcBef>
              <a:spcAft>
                <a:spcPts val="0"/>
              </a:spcAft>
              <a:buSzPts val="3000"/>
              <a:buNone/>
              <a:defRPr>
                <a:latin typeface="Source Code Pro"/>
                <a:ea typeface="Source Code Pro"/>
                <a:cs typeface="Source Code Pro"/>
                <a:sym typeface="Source Code Pro"/>
              </a:defRPr>
            </a:lvl6pPr>
            <a:lvl7pPr lvl="6">
              <a:spcBef>
                <a:spcPts val="0"/>
              </a:spcBef>
              <a:spcAft>
                <a:spcPts val="0"/>
              </a:spcAft>
              <a:buSzPts val="3000"/>
              <a:buNone/>
              <a:defRPr>
                <a:latin typeface="Source Code Pro"/>
                <a:ea typeface="Source Code Pro"/>
                <a:cs typeface="Source Code Pro"/>
                <a:sym typeface="Source Code Pro"/>
              </a:defRPr>
            </a:lvl7pPr>
            <a:lvl8pPr lvl="7">
              <a:spcBef>
                <a:spcPts val="0"/>
              </a:spcBef>
              <a:spcAft>
                <a:spcPts val="0"/>
              </a:spcAft>
              <a:buSzPts val="3000"/>
              <a:buNone/>
              <a:defRPr>
                <a:latin typeface="Source Code Pro"/>
                <a:ea typeface="Source Code Pro"/>
                <a:cs typeface="Source Code Pro"/>
                <a:sym typeface="Source Code Pro"/>
              </a:defRPr>
            </a:lvl8pPr>
            <a:lvl9pPr lvl="8">
              <a:spcBef>
                <a:spcPts val="0"/>
              </a:spcBef>
              <a:spcAft>
                <a:spcPts val="0"/>
              </a:spcAft>
              <a:buSzPts val="3000"/>
              <a:buNone/>
              <a:defRPr>
                <a:latin typeface="Source Code Pro"/>
                <a:ea typeface="Source Code Pro"/>
                <a:cs typeface="Source Code Pro"/>
                <a:sym typeface="Source Code Pro"/>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cxnSp>
        <p:nvCxnSpPr>
          <p:cNvPr id="24" name="Google Shape;24;p6"/>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5" name="Google Shape;25;p6"/>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6"/>
          <p:cNvSpPr txBox="1"/>
          <p:nvPr>
            <p:ph idx="1" type="body"/>
          </p:nvPr>
        </p:nvSpPr>
        <p:spPr>
          <a:xfrm>
            <a:off x="311700" y="1468825"/>
            <a:ext cx="8520600" cy="3099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7"/>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30" name="Google Shape;30;p7"/>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7"/>
          <p:cNvSpPr txBox="1"/>
          <p:nvPr>
            <p:ph idx="1" type="body"/>
          </p:nvPr>
        </p:nvSpPr>
        <p:spPr>
          <a:xfrm>
            <a:off x="311700" y="1468825"/>
            <a:ext cx="3999900" cy="3099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2" type="body"/>
          </p:nvPr>
        </p:nvSpPr>
        <p:spPr>
          <a:xfrm>
            <a:off x="4832400" y="1468825"/>
            <a:ext cx="3999900" cy="3099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8"/>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cxnSp>
        <p:nvCxnSpPr>
          <p:cNvPr id="38" name="Google Shape;38;p9"/>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9" name="Google Shape;39;p9"/>
          <p:cNvSpPr txBox="1"/>
          <p:nvPr>
            <p:ph type="title"/>
          </p:nvPr>
        </p:nvSpPr>
        <p:spPr>
          <a:xfrm>
            <a:off x="311700" y="6318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9"/>
          <p:cNvSpPr txBox="1"/>
          <p:nvPr>
            <p:ph idx="1" type="body"/>
          </p:nvPr>
        </p:nvSpPr>
        <p:spPr>
          <a:xfrm>
            <a:off x="311700" y="1618204"/>
            <a:ext cx="2808000" cy="2950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2" name="Shape 42"/>
        <p:cNvGrpSpPr/>
        <p:nvPr/>
      </p:nvGrpSpPr>
      <p:grpSpPr>
        <a:xfrm>
          <a:off x="0" y="0"/>
          <a:ext cx="0" cy="0"/>
          <a:chOff x="0" y="0"/>
          <a:chExt cx="0" cy="0"/>
        </a:xfrm>
      </p:grpSpPr>
      <p:sp>
        <p:nvSpPr>
          <p:cNvPr id="43" name="Google Shape;43;p10"/>
          <p:cNvSpPr txBox="1"/>
          <p:nvPr>
            <p:ph type="title"/>
          </p:nvPr>
        </p:nvSpPr>
        <p:spPr>
          <a:xfrm>
            <a:off x="490250" y="528900"/>
            <a:ext cx="5678100" cy="40857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4.gif"/><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780"/>
              <a:t>Mild respiratory COVID can cause multi-lineage neural cell and myelin dysregulation</a:t>
            </a:r>
            <a:endParaRPr sz="3780"/>
          </a:p>
          <a:p>
            <a:pPr indent="0" lvl="0" marL="0" rtl="0" algn="r">
              <a:spcBef>
                <a:spcPts val="0"/>
              </a:spcBef>
              <a:spcAft>
                <a:spcPts val="0"/>
              </a:spcAft>
              <a:buSzPts val="990"/>
              <a:buNone/>
            </a:pPr>
            <a:r>
              <a:t/>
            </a:r>
            <a:endParaRPr sz="1480"/>
          </a:p>
        </p:txBody>
      </p:sp>
      <p:sp>
        <p:nvSpPr>
          <p:cNvPr id="67" name="Google Shape;67;p15"/>
          <p:cNvSpPr txBox="1"/>
          <p:nvPr>
            <p:ph idx="1" type="subTitle"/>
          </p:nvPr>
        </p:nvSpPr>
        <p:spPr>
          <a:xfrm>
            <a:off x="411175" y="3398250"/>
            <a:ext cx="8282400" cy="1260600"/>
          </a:xfrm>
          <a:prstGeom prst="rect">
            <a:avLst/>
          </a:prstGeom>
        </p:spPr>
        <p:txBody>
          <a:bodyPr anchorCtr="0" anchor="ctr" bIns="91425" lIns="91425" spcFirstLastPara="1" rIns="91425" wrap="square" tIns="91425">
            <a:normAutofit fontScale="77500" lnSpcReduction="20000"/>
          </a:bodyPr>
          <a:lstStyle/>
          <a:p>
            <a:pPr indent="0" lvl="0" marL="0" rtl="0" algn="ctr">
              <a:spcBef>
                <a:spcPts val="0"/>
              </a:spcBef>
              <a:spcAft>
                <a:spcPts val="0"/>
              </a:spcAft>
              <a:buNone/>
            </a:pPr>
            <a:r>
              <a:rPr lang="en"/>
              <a:t>Patricia Colom Díaz</a:t>
            </a:r>
            <a:endParaRPr/>
          </a:p>
          <a:p>
            <a:pPr indent="0" lvl="0" marL="0" rtl="0" algn="ctr">
              <a:spcBef>
                <a:spcPts val="0"/>
              </a:spcBef>
              <a:spcAft>
                <a:spcPts val="0"/>
              </a:spcAft>
              <a:buNone/>
            </a:pPr>
            <a:r>
              <a:rPr lang="en"/>
              <a:t>Kimberly Heath</a:t>
            </a:r>
            <a:endParaRPr/>
          </a:p>
          <a:p>
            <a:pPr indent="0" lvl="0" marL="0" rtl="0" algn="ctr">
              <a:spcBef>
                <a:spcPts val="0"/>
              </a:spcBef>
              <a:spcAft>
                <a:spcPts val="0"/>
              </a:spcAft>
              <a:buNone/>
            </a:pPr>
            <a:r>
              <a:rPr lang="en"/>
              <a:t>Chaewon Heo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311700" y="2201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2 (cont.)</a:t>
            </a:r>
            <a:endParaRPr/>
          </a:p>
        </p:txBody>
      </p:sp>
      <p:pic>
        <p:nvPicPr>
          <p:cNvPr id="140" name="Google Shape;140;p24"/>
          <p:cNvPicPr preferRelativeResize="0"/>
          <p:nvPr/>
        </p:nvPicPr>
        <p:blipFill>
          <a:blip r:embed="rId3">
            <a:alphaModFix/>
          </a:blip>
          <a:stretch>
            <a:fillRect/>
          </a:stretch>
        </p:blipFill>
        <p:spPr>
          <a:xfrm>
            <a:off x="387900" y="1030453"/>
            <a:ext cx="8297152" cy="411304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5"/>
          <p:cNvSpPr txBox="1"/>
          <p:nvPr>
            <p:ph type="title"/>
          </p:nvPr>
        </p:nvSpPr>
        <p:spPr>
          <a:xfrm>
            <a:off x="285925" y="372500"/>
            <a:ext cx="8331600" cy="733500"/>
          </a:xfrm>
          <a:prstGeom prst="rect">
            <a:avLst/>
          </a:prstGeom>
        </p:spPr>
        <p:txBody>
          <a:bodyPr anchorCtr="0" anchor="b" bIns="91425" lIns="91425" spcFirstLastPara="1" rIns="91425" wrap="square" tIns="91425">
            <a:normAutofit fontScale="90000"/>
          </a:bodyPr>
          <a:lstStyle/>
          <a:p>
            <a:pPr indent="0" lvl="0" marL="0" rtl="0" algn="r">
              <a:spcBef>
                <a:spcPts val="0"/>
              </a:spcBef>
              <a:spcAft>
                <a:spcPts val="0"/>
              </a:spcAft>
              <a:buNone/>
            </a:pPr>
            <a:r>
              <a:rPr lang="en"/>
              <a:t>Figure 3. Microglia exhibit heterogeneous transcriptional changes after mild respiratory COVID</a:t>
            </a:r>
            <a:endParaRPr/>
          </a:p>
        </p:txBody>
      </p:sp>
      <p:pic>
        <p:nvPicPr>
          <p:cNvPr id="146" name="Google Shape;146;p25"/>
          <p:cNvPicPr preferRelativeResize="0"/>
          <p:nvPr/>
        </p:nvPicPr>
        <p:blipFill rotWithShape="1">
          <a:blip r:embed="rId3">
            <a:alphaModFix/>
          </a:blip>
          <a:srcRect b="49778" l="0" r="61187" t="2640"/>
          <a:stretch/>
        </p:blipFill>
        <p:spPr>
          <a:xfrm>
            <a:off x="147286" y="631650"/>
            <a:ext cx="2357137" cy="2300154"/>
          </a:xfrm>
          <a:prstGeom prst="rect">
            <a:avLst/>
          </a:prstGeom>
          <a:noFill/>
          <a:ln>
            <a:noFill/>
          </a:ln>
        </p:spPr>
      </p:pic>
      <p:pic>
        <p:nvPicPr>
          <p:cNvPr id="147" name="Google Shape;147;p25"/>
          <p:cNvPicPr preferRelativeResize="0"/>
          <p:nvPr/>
        </p:nvPicPr>
        <p:blipFill rotWithShape="1">
          <a:blip r:embed="rId3">
            <a:alphaModFix/>
          </a:blip>
          <a:srcRect b="0" l="1533" r="5529" t="49776"/>
          <a:stretch/>
        </p:blipFill>
        <p:spPr>
          <a:xfrm>
            <a:off x="3251925" y="2419350"/>
            <a:ext cx="5739676" cy="2468999"/>
          </a:xfrm>
          <a:prstGeom prst="rect">
            <a:avLst/>
          </a:prstGeom>
          <a:noFill/>
          <a:ln>
            <a:noFill/>
          </a:ln>
        </p:spPr>
      </p:pic>
      <p:pic>
        <p:nvPicPr>
          <p:cNvPr id="148" name="Google Shape;148;p25"/>
          <p:cNvPicPr preferRelativeResize="0"/>
          <p:nvPr/>
        </p:nvPicPr>
        <p:blipFill rotWithShape="1">
          <a:blip r:embed="rId3">
            <a:alphaModFix/>
          </a:blip>
          <a:srcRect b="51611" l="37854" r="27898" t="3942"/>
          <a:stretch/>
        </p:blipFill>
        <p:spPr>
          <a:xfrm>
            <a:off x="285925" y="2918575"/>
            <a:ext cx="2079874" cy="2148724"/>
          </a:xfrm>
          <a:prstGeom prst="rect">
            <a:avLst/>
          </a:prstGeom>
          <a:noFill/>
          <a:ln>
            <a:noFill/>
          </a:ln>
        </p:spPr>
      </p:pic>
      <p:pic>
        <p:nvPicPr>
          <p:cNvPr id="149" name="Google Shape;149;p25"/>
          <p:cNvPicPr preferRelativeResize="0"/>
          <p:nvPr/>
        </p:nvPicPr>
        <p:blipFill rotWithShape="1">
          <a:blip r:embed="rId3">
            <a:alphaModFix/>
          </a:blip>
          <a:srcRect b="62753" l="72344" r="0" t="18726"/>
          <a:stretch/>
        </p:blipFill>
        <p:spPr>
          <a:xfrm>
            <a:off x="3314250" y="1179571"/>
            <a:ext cx="1901824" cy="1013800"/>
          </a:xfrm>
          <a:prstGeom prst="rect">
            <a:avLst/>
          </a:prstGeom>
          <a:noFill/>
          <a:ln>
            <a:noFill/>
          </a:ln>
        </p:spPr>
      </p:pic>
      <p:cxnSp>
        <p:nvCxnSpPr>
          <p:cNvPr id="150" name="Google Shape;150;p25"/>
          <p:cNvCxnSpPr/>
          <p:nvPr/>
        </p:nvCxnSpPr>
        <p:spPr>
          <a:xfrm>
            <a:off x="2835075" y="1800198"/>
            <a:ext cx="0" cy="1860900"/>
          </a:xfrm>
          <a:prstGeom prst="straightConnector1">
            <a:avLst/>
          </a:prstGeom>
          <a:noFill/>
          <a:ln cap="flat" cmpd="sng" w="9525">
            <a:solidFill>
              <a:schemeClr val="dk2"/>
            </a:solidFill>
            <a:prstDash val="dot"/>
            <a:round/>
            <a:headEnd len="med" w="med" type="none"/>
            <a:tailEnd len="med" w="med" type="none"/>
          </a:ln>
        </p:spPr>
      </p:cxnSp>
      <p:sp>
        <p:nvSpPr>
          <p:cNvPr id="151" name="Google Shape;151;p25"/>
          <p:cNvSpPr/>
          <p:nvPr/>
        </p:nvSpPr>
        <p:spPr>
          <a:xfrm>
            <a:off x="561725" y="934225"/>
            <a:ext cx="524825" cy="440875"/>
          </a:xfrm>
          <a:prstGeom prst="flowChartProcess">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5"/>
          <p:cNvSpPr/>
          <p:nvPr/>
        </p:nvSpPr>
        <p:spPr>
          <a:xfrm>
            <a:off x="561725" y="3144025"/>
            <a:ext cx="524825" cy="440875"/>
          </a:xfrm>
          <a:prstGeom prst="flowChartProcess">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5"/>
          <p:cNvSpPr/>
          <p:nvPr/>
        </p:nvSpPr>
        <p:spPr>
          <a:xfrm>
            <a:off x="5358375" y="3290225"/>
            <a:ext cx="404075" cy="389450"/>
          </a:xfrm>
          <a:prstGeom prst="flowChartProcess">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6"/>
          <p:cNvSpPr txBox="1"/>
          <p:nvPr>
            <p:ph type="title"/>
          </p:nvPr>
        </p:nvSpPr>
        <p:spPr>
          <a:xfrm>
            <a:off x="311700" y="220100"/>
            <a:ext cx="57843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3 (cont.)</a:t>
            </a:r>
            <a:endParaRPr/>
          </a:p>
        </p:txBody>
      </p:sp>
      <p:pic>
        <p:nvPicPr>
          <p:cNvPr id="159" name="Google Shape;159;p26"/>
          <p:cNvPicPr preferRelativeResize="0"/>
          <p:nvPr/>
        </p:nvPicPr>
        <p:blipFill>
          <a:blip r:embed="rId3">
            <a:alphaModFix/>
          </a:blip>
          <a:stretch>
            <a:fillRect/>
          </a:stretch>
        </p:blipFill>
        <p:spPr>
          <a:xfrm>
            <a:off x="304800" y="1106000"/>
            <a:ext cx="5272107" cy="3885100"/>
          </a:xfrm>
          <a:prstGeom prst="rect">
            <a:avLst/>
          </a:prstGeom>
          <a:noFill/>
          <a:ln>
            <a:noFill/>
          </a:ln>
        </p:spPr>
      </p:pic>
      <p:sp>
        <p:nvSpPr>
          <p:cNvPr id="160" name="Google Shape;160;p26"/>
          <p:cNvSpPr/>
          <p:nvPr/>
        </p:nvSpPr>
        <p:spPr>
          <a:xfrm>
            <a:off x="2086250" y="4096000"/>
            <a:ext cx="765475" cy="443175"/>
          </a:xfrm>
          <a:prstGeom prst="flowChartProcess">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6"/>
          <p:cNvSpPr/>
          <p:nvPr/>
        </p:nvSpPr>
        <p:spPr>
          <a:xfrm>
            <a:off x="6501250" y="2360463"/>
            <a:ext cx="1691400" cy="1691400"/>
          </a:xfrm>
          <a:prstGeom prst="rect">
            <a:avLst/>
          </a:prstGeom>
          <a:noFill/>
          <a:ln cap="flat" cmpd="sng" w="9525">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Inflammatory Cytokines</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Tnf</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Il1a</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Il1b</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a:t>
            </a:r>
            <a:endParaRPr/>
          </a:p>
        </p:txBody>
      </p:sp>
      <p:pic>
        <p:nvPicPr>
          <p:cNvPr id="162" name="Google Shape;162;p26"/>
          <p:cNvPicPr preferRelativeResize="0"/>
          <p:nvPr/>
        </p:nvPicPr>
        <p:blipFill rotWithShape="1">
          <a:blip r:embed="rId4">
            <a:alphaModFix/>
          </a:blip>
          <a:srcRect b="62753" l="72344" r="0" t="18726"/>
          <a:stretch/>
        </p:blipFill>
        <p:spPr>
          <a:xfrm>
            <a:off x="6422738" y="1091634"/>
            <a:ext cx="1901824" cy="1013800"/>
          </a:xfrm>
          <a:prstGeom prst="rect">
            <a:avLst/>
          </a:prstGeom>
          <a:noFill/>
          <a:ln>
            <a:noFill/>
          </a:ln>
        </p:spPr>
      </p:pic>
      <p:sp>
        <p:nvSpPr>
          <p:cNvPr id="163" name="Google Shape;163;p26"/>
          <p:cNvSpPr/>
          <p:nvPr/>
        </p:nvSpPr>
        <p:spPr>
          <a:xfrm>
            <a:off x="6369350" y="1480088"/>
            <a:ext cx="1901700" cy="229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7"/>
          <p:cNvSpPr txBox="1"/>
          <p:nvPr>
            <p:ph type="title"/>
          </p:nvPr>
        </p:nvSpPr>
        <p:spPr>
          <a:xfrm>
            <a:off x="311700" y="220100"/>
            <a:ext cx="54495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3 (cont.)</a:t>
            </a:r>
            <a:endParaRPr/>
          </a:p>
        </p:txBody>
      </p:sp>
      <p:pic>
        <p:nvPicPr>
          <p:cNvPr id="169" name="Google Shape;169;p27"/>
          <p:cNvPicPr preferRelativeResize="0"/>
          <p:nvPr/>
        </p:nvPicPr>
        <p:blipFill rotWithShape="1">
          <a:blip r:embed="rId3">
            <a:alphaModFix/>
          </a:blip>
          <a:srcRect b="0" l="9960" r="8864" t="0"/>
          <a:stretch/>
        </p:blipFill>
        <p:spPr>
          <a:xfrm rot="5400000">
            <a:off x="3021762" y="-1106413"/>
            <a:ext cx="2690075" cy="8722100"/>
          </a:xfrm>
          <a:prstGeom prst="rect">
            <a:avLst/>
          </a:prstGeom>
          <a:noFill/>
          <a:ln>
            <a:noFill/>
          </a:ln>
        </p:spPr>
      </p:pic>
      <p:pic>
        <p:nvPicPr>
          <p:cNvPr id="170" name="Google Shape;170;p27"/>
          <p:cNvPicPr preferRelativeResize="0"/>
          <p:nvPr/>
        </p:nvPicPr>
        <p:blipFill rotWithShape="1">
          <a:blip r:embed="rId3">
            <a:alphaModFix/>
          </a:blip>
          <a:srcRect b="93778" l="0" r="87362" t="0"/>
          <a:stretch/>
        </p:blipFill>
        <p:spPr>
          <a:xfrm>
            <a:off x="118020" y="1742000"/>
            <a:ext cx="246950" cy="320002"/>
          </a:xfrm>
          <a:prstGeom prst="rect">
            <a:avLst/>
          </a:prstGeom>
          <a:noFill/>
          <a:ln>
            <a:noFill/>
          </a:ln>
        </p:spPr>
      </p:pic>
      <p:pic>
        <p:nvPicPr>
          <p:cNvPr id="171" name="Google Shape;171;p27"/>
          <p:cNvPicPr preferRelativeResize="0"/>
          <p:nvPr/>
        </p:nvPicPr>
        <p:blipFill rotWithShape="1">
          <a:blip r:embed="rId4">
            <a:alphaModFix/>
          </a:blip>
          <a:srcRect b="62753" l="72344" r="0" t="18726"/>
          <a:stretch/>
        </p:blipFill>
        <p:spPr>
          <a:xfrm>
            <a:off x="6422738" y="372509"/>
            <a:ext cx="1901824" cy="1013800"/>
          </a:xfrm>
          <a:prstGeom prst="rect">
            <a:avLst/>
          </a:prstGeom>
          <a:noFill/>
          <a:ln>
            <a:noFill/>
          </a:ln>
        </p:spPr>
      </p:pic>
      <p:sp>
        <p:nvSpPr>
          <p:cNvPr id="172" name="Google Shape;172;p27"/>
          <p:cNvSpPr/>
          <p:nvPr/>
        </p:nvSpPr>
        <p:spPr>
          <a:xfrm>
            <a:off x="6369350" y="390088"/>
            <a:ext cx="1901700" cy="229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8"/>
          <p:cNvSpPr txBox="1"/>
          <p:nvPr>
            <p:ph type="title"/>
          </p:nvPr>
        </p:nvSpPr>
        <p:spPr>
          <a:xfrm>
            <a:off x="311700" y="220100"/>
            <a:ext cx="54303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3 (cont.)</a:t>
            </a:r>
            <a:endParaRPr/>
          </a:p>
        </p:txBody>
      </p:sp>
      <p:pic>
        <p:nvPicPr>
          <p:cNvPr id="178" name="Google Shape;178;p28"/>
          <p:cNvPicPr preferRelativeResize="0"/>
          <p:nvPr/>
        </p:nvPicPr>
        <p:blipFill>
          <a:blip r:embed="rId3">
            <a:alphaModFix/>
          </a:blip>
          <a:stretch>
            <a:fillRect/>
          </a:stretch>
        </p:blipFill>
        <p:spPr>
          <a:xfrm>
            <a:off x="152400" y="1258400"/>
            <a:ext cx="5430233" cy="3732699"/>
          </a:xfrm>
          <a:prstGeom prst="rect">
            <a:avLst/>
          </a:prstGeom>
          <a:noFill/>
          <a:ln>
            <a:noFill/>
          </a:ln>
        </p:spPr>
      </p:pic>
      <p:sp>
        <p:nvSpPr>
          <p:cNvPr id="179" name="Google Shape;179;p28"/>
          <p:cNvSpPr/>
          <p:nvPr/>
        </p:nvSpPr>
        <p:spPr>
          <a:xfrm>
            <a:off x="969025" y="3153700"/>
            <a:ext cx="1001775" cy="733500"/>
          </a:xfrm>
          <a:prstGeom prst="flowChartProcess">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0" name="Google Shape;180;p28"/>
          <p:cNvPicPr preferRelativeResize="0"/>
          <p:nvPr/>
        </p:nvPicPr>
        <p:blipFill rotWithShape="1">
          <a:blip r:embed="rId4">
            <a:alphaModFix/>
          </a:blip>
          <a:srcRect b="62753" l="72344" r="0" t="18726"/>
          <a:stretch/>
        </p:blipFill>
        <p:spPr>
          <a:xfrm>
            <a:off x="6422738" y="1106009"/>
            <a:ext cx="1901824" cy="1013800"/>
          </a:xfrm>
          <a:prstGeom prst="rect">
            <a:avLst/>
          </a:prstGeom>
          <a:noFill/>
          <a:ln>
            <a:noFill/>
          </a:ln>
        </p:spPr>
      </p:pic>
      <p:sp>
        <p:nvSpPr>
          <p:cNvPr id="181" name="Google Shape;181;p28"/>
          <p:cNvSpPr/>
          <p:nvPr/>
        </p:nvSpPr>
        <p:spPr>
          <a:xfrm>
            <a:off x="6369350" y="1123588"/>
            <a:ext cx="1901700" cy="229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8"/>
          <p:cNvSpPr/>
          <p:nvPr/>
        </p:nvSpPr>
        <p:spPr>
          <a:xfrm>
            <a:off x="6369350" y="2378100"/>
            <a:ext cx="1901700" cy="2044200"/>
          </a:xfrm>
          <a:prstGeom prst="rect">
            <a:avLst/>
          </a:prstGeom>
          <a:noFill/>
          <a:ln cap="flat" cmpd="sng" w="9525">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Genes known to be downregulated in aging white matter</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Trem2</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Sall3</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Adrb1</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29"/>
          <p:cNvPicPr preferRelativeResize="0"/>
          <p:nvPr/>
        </p:nvPicPr>
        <p:blipFill>
          <a:blip r:embed="rId3">
            <a:alphaModFix/>
          </a:blip>
          <a:stretch>
            <a:fillRect/>
          </a:stretch>
        </p:blipFill>
        <p:spPr>
          <a:xfrm>
            <a:off x="2214577" y="0"/>
            <a:ext cx="6929423" cy="5143500"/>
          </a:xfrm>
          <a:prstGeom prst="rect">
            <a:avLst/>
          </a:prstGeom>
          <a:noFill/>
          <a:ln>
            <a:noFill/>
          </a:ln>
        </p:spPr>
      </p:pic>
      <p:sp>
        <p:nvSpPr>
          <p:cNvPr id="188" name="Google Shape;188;p29"/>
          <p:cNvSpPr txBox="1"/>
          <p:nvPr>
            <p:ph type="title"/>
          </p:nvPr>
        </p:nvSpPr>
        <p:spPr>
          <a:xfrm>
            <a:off x="311700" y="220100"/>
            <a:ext cx="24897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3 (cont.)</a:t>
            </a:r>
            <a:endParaRPr/>
          </a:p>
        </p:txBody>
      </p:sp>
      <p:sp>
        <p:nvSpPr>
          <p:cNvPr id="189" name="Google Shape;189;p29"/>
          <p:cNvSpPr/>
          <p:nvPr/>
        </p:nvSpPr>
        <p:spPr>
          <a:xfrm>
            <a:off x="1902800" y="0"/>
            <a:ext cx="1057200" cy="372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0" name="Google Shape;190;p29"/>
          <p:cNvPicPr preferRelativeResize="0"/>
          <p:nvPr/>
        </p:nvPicPr>
        <p:blipFill rotWithShape="1">
          <a:blip r:embed="rId3">
            <a:alphaModFix/>
          </a:blip>
          <a:srcRect b="92755" l="0" r="93730" t="0"/>
          <a:stretch/>
        </p:blipFill>
        <p:spPr>
          <a:xfrm>
            <a:off x="3205177" y="76200"/>
            <a:ext cx="434424" cy="372600"/>
          </a:xfrm>
          <a:prstGeom prst="rect">
            <a:avLst/>
          </a:prstGeom>
          <a:noFill/>
          <a:ln>
            <a:noFill/>
          </a:ln>
        </p:spPr>
      </p:pic>
      <p:sp>
        <p:nvSpPr>
          <p:cNvPr id="191" name="Google Shape;191;p29"/>
          <p:cNvSpPr/>
          <p:nvPr/>
        </p:nvSpPr>
        <p:spPr>
          <a:xfrm>
            <a:off x="2214575" y="4453500"/>
            <a:ext cx="6858900" cy="4620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9"/>
          <p:cNvSpPr/>
          <p:nvPr/>
        </p:nvSpPr>
        <p:spPr>
          <a:xfrm>
            <a:off x="311700" y="1207900"/>
            <a:ext cx="2789100" cy="3099600"/>
          </a:xfrm>
          <a:prstGeom prst="rect">
            <a:avLst/>
          </a:prstGeom>
          <a:solidFill>
            <a:schemeClr val="lt1"/>
          </a:solidFill>
          <a:ln cap="flat" cmpd="sng" w="9525">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Microglial states</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LDAM: Lipid droplet accumulating microglia</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LPC: microglia following demyelinating injury from lysolecithin</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DAM: </a:t>
            </a:r>
            <a:r>
              <a:rPr lang="en">
                <a:latin typeface="Source Code Pro"/>
                <a:ea typeface="Source Code Pro"/>
                <a:cs typeface="Source Code Pro"/>
                <a:sym typeface="Source Code Pro"/>
              </a:rPr>
              <a:t>disease associated microglia</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WAM: WM associated microglia</a:t>
            </a:r>
            <a:endParaRPr>
              <a:latin typeface="Source Code Pro"/>
              <a:ea typeface="Source Code Pro"/>
              <a:cs typeface="Source Code Pro"/>
              <a:sym typeface="Source Code Pr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0"/>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3 (cont.)</a:t>
            </a:r>
            <a:endParaRPr/>
          </a:p>
        </p:txBody>
      </p:sp>
      <p:pic>
        <p:nvPicPr>
          <p:cNvPr id="198" name="Google Shape;198;p30"/>
          <p:cNvPicPr preferRelativeResize="0"/>
          <p:nvPr/>
        </p:nvPicPr>
        <p:blipFill rotWithShape="1">
          <a:blip r:embed="rId3">
            <a:alphaModFix/>
          </a:blip>
          <a:srcRect b="3226" l="0" r="0" t="20145"/>
          <a:stretch/>
        </p:blipFill>
        <p:spPr>
          <a:xfrm>
            <a:off x="3945400" y="838675"/>
            <a:ext cx="4734498" cy="3838051"/>
          </a:xfrm>
          <a:prstGeom prst="rect">
            <a:avLst/>
          </a:prstGeom>
          <a:noFill/>
          <a:ln>
            <a:noFill/>
          </a:ln>
        </p:spPr>
      </p:pic>
      <p:pic>
        <p:nvPicPr>
          <p:cNvPr id="199" name="Google Shape;199;p30"/>
          <p:cNvPicPr preferRelativeResize="0"/>
          <p:nvPr/>
        </p:nvPicPr>
        <p:blipFill rotWithShape="1">
          <a:blip r:embed="rId3">
            <a:alphaModFix/>
          </a:blip>
          <a:srcRect b="86004" l="0" r="88670" t="4942"/>
          <a:stretch/>
        </p:blipFill>
        <p:spPr>
          <a:xfrm>
            <a:off x="311695" y="1305450"/>
            <a:ext cx="432426" cy="365525"/>
          </a:xfrm>
          <a:prstGeom prst="rect">
            <a:avLst/>
          </a:prstGeom>
          <a:noFill/>
          <a:ln>
            <a:noFill/>
          </a:ln>
        </p:spPr>
      </p:pic>
      <p:sp>
        <p:nvSpPr>
          <p:cNvPr id="200" name="Google Shape;200;p30"/>
          <p:cNvSpPr/>
          <p:nvPr/>
        </p:nvSpPr>
        <p:spPr>
          <a:xfrm>
            <a:off x="311700" y="1207900"/>
            <a:ext cx="2789100" cy="3099600"/>
          </a:xfrm>
          <a:prstGeom prst="rect">
            <a:avLst/>
          </a:prstGeom>
          <a:solidFill>
            <a:schemeClr val="lt1"/>
          </a:solidFill>
          <a:ln cap="flat" cmpd="sng" w="9525">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Source Code Pro"/>
                <a:ea typeface="Source Code Pro"/>
                <a:cs typeface="Source Code Pro"/>
                <a:sym typeface="Source Code Pro"/>
              </a:rPr>
              <a:t>Microglial states</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LDAM: Lipid droplet accumulating microglia</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LPC: microglia following demyelinating injury from lysolecithin</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DAM: disease associated microglia</a:t>
            </a:r>
            <a:endParaRPr>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lang="en">
                <a:latin typeface="Source Code Pro"/>
                <a:ea typeface="Source Code Pro"/>
                <a:cs typeface="Source Code Pro"/>
                <a:sym typeface="Source Code Pro"/>
              </a:rPr>
              <a:t>WAM: WM associated microglia</a:t>
            </a:r>
            <a:endParaRPr>
              <a:latin typeface="Source Code Pro"/>
              <a:ea typeface="Source Code Pro"/>
              <a:cs typeface="Source Code Pro"/>
              <a:sym typeface="Source Code Pro"/>
            </a:endParaRPr>
          </a:p>
        </p:txBody>
      </p:sp>
      <p:sp>
        <p:nvSpPr>
          <p:cNvPr id="201" name="Google Shape;201;p30"/>
          <p:cNvSpPr/>
          <p:nvPr/>
        </p:nvSpPr>
        <p:spPr>
          <a:xfrm>
            <a:off x="4939325" y="1207900"/>
            <a:ext cx="1198200" cy="11178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1"/>
          <p:cNvSpPr txBox="1"/>
          <p:nvPr>
            <p:ph type="title"/>
          </p:nvPr>
        </p:nvSpPr>
        <p:spPr>
          <a:xfrm>
            <a:off x="311700" y="372500"/>
            <a:ext cx="8520600" cy="733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Figure 4. Decreased hippocampal neurogenesis after mild respiratory COVID</a:t>
            </a:r>
            <a:endParaRPr/>
          </a:p>
        </p:txBody>
      </p:sp>
      <p:pic>
        <p:nvPicPr>
          <p:cNvPr id="207" name="Google Shape;207;p31"/>
          <p:cNvPicPr preferRelativeResize="0"/>
          <p:nvPr/>
        </p:nvPicPr>
        <p:blipFill rotWithShape="1">
          <a:blip r:embed="rId3">
            <a:alphaModFix/>
          </a:blip>
          <a:srcRect b="0" l="0" r="67993" t="0"/>
          <a:stretch/>
        </p:blipFill>
        <p:spPr>
          <a:xfrm>
            <a:off x="540300" y="1029800"/>
            <a:ext cx="1725176" cy="4037499"/>
          </a:xfrm>
          <a:prstGeom prst="rect">
            <a:avLst/>
          </a:prstGeom>
          <a:noFill/>
          <a:ln>
            <a:noFill/>
          </a:ln>
        </p:spPr>
      </p:pic>
      <p:pic>
        <p:nvPicPr>
          <p:cNvPr id="208" name="Google Shape;208;p31"/>
          <p:cNvPicPr preferRelativeResize="0"/>
          <p:nvPr/>
        </p:nvPicPr>
        <p:blipFill rotWithShape="1">
          <a:blip r:embed="rId3">
            <a:alphaModFix/>
          </a:blip>
          <a:srcRect b="0" l="30810" r="0" t="0"/>
          <a:stretch/>
        </p:blipFill>
        <p:spPr>
          <a:xfrm>
            <a:off x="4800597" y="1029800"/>
            <a:ext cx="3729477" cy="4037499"/>
          </a:xfrm>
          <a:prstGeom prst="rect">
            <a:avLst/>
          </a:prstGeom>
          <a:noFill/>
          <a:ln>
            <a:noFill/>
          </a:ln>
        </p:spPr>
      </p:pic>
      <p:cxnSp>
        <p:nvCxnSpPr>
          <p:cNvPr id="209" name="Google Shape;209;p31"/>
          <p:cNvCxnSpPr/>
          <p:nvPr/>
        </p:nvCxnSpPr>
        <p:spPr>
          <a:xfrm>
            <a:off x="2368050" y="1986098"/>
            <a:ext cx="0" cy="1860900"/>
          </a:xfrm>
          <a:prstGeom prst="straightConnector1">
            <a:avLst/>
          </a:prstGeom>
          <a:noFill/>
          <a:ln cap="flat" cmpd="sng" w="9525">
            <a:solidFill>
              <a:schemeClr val="dk2"/>
            </a:solidFill>
            <a:prstDash val="dot"/>
            <a:round/>
            <a:headEnd len="med" w="med" type="none"/>
            <a:tailEnd len="med" w="med" type="none"/>
          </a:ln>
        </p:spPr>
      </p:cxnSp>
      <p:sp>
        <p:nvSpPr>
          <p:cNvPr id="210" name="Google Shape;210;p31"/>
          <p:cNvSpPr/>
          <p:nvPr/>
        </p:nvSpPr>
        <p:spPr>
          <a:xfrm>
            <a:off x="2826225" y="2300650"/>
            <a:ext cx="1516200" cy="1231800"/>
          </a:xfrm>
          <a:prstGeom prst="rect">
            <a:avLst/>
          </a:prstGeom>
          <a:noFill/>
          <a:ln cap="flat" cmpd="sng" w="9525">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Source Code Pro"/>
                <a:ea typeface="Source Code Pro"/>
                <a:cs typeface="Source Code Pro"/>
                <a:sym typeface="Source Code Pro"/>
              </a:rPr>
              <a:t>↑</a:t>
            </a:r>
            <a:r>
              <a:rPr lang="en">
                <a:latin typeface="Source Code Pro"/>
                <a:ea typeface="Source Code Pro"/>
                <a:cs typeface="Source Code Pro"/>
                <a:sym typeface="Source Code Pro"/>
              </a:rPr>
              <a:t> </a:t>
            </a:r>
            <a:r>
              <a:rPr lang="en">
                <a:solidFill>
                  <a:srgbClr val="666666"/>
                </a:solidFill>
                <a:latin typeface="Source Code Pro"/>
                <a:ea typeface="Source Code Pro"/>
                <a:cs typeface="Source Code Pro"/>
                <a:sym typeface="Source Code Pro"/>
              </a:rPr>
              <a:t>IBA1</a:t>
            </a:r>
            <a:r>
              <a:rPr lang="en">
                <a:latin typeface="Source Code Pro"/>
                <a:ea typeface="Source Code Pro"/>
                <a:cs typeface="Source Code Pro"/>
                <a:sym typeface="Source Code Pro"/>
              </a:rPr>
              <a:t>/</a:t>
            </a:r>
            <a:r>
              <a:rPr lang="en">
                <a:solidFill>
                  <a:srgbClr val="FF00FF"/>
                </a:solidFill>
                <a:latin typeface="Source Code Pro"/>
                <a:ea typeface="Source Code Pro"/>
                <a:cs typeface="Source Code Pro"/>
                <a:sym typeface="Source Code Pro"/>
              </a:rPr>
              <a:t>CD68</a:t>
            </a:r>
            <a:r>
              <a:rPr lang="en">
                <a:latin typeface="Source Code Pro"/>
                <a:ea typeface="Source Code Pro"/>
                <a:cs typeface="Source Code Pro"/>
                <a:sym typeface="Source Code Pro"/>
              </a:rPr>
              <a:t> </a:t>
            </a:r>
            <a:endParaRPr>
              <a:latin typeface="Source Code Pro"/>
              <a:ea typeface="Source Code Pro"/>
              <a:cs typeface="Source Code Pro"/>
              <a:sym typeface="Source Code Pro"/>
            </a:endParaRPr>
          </a:p>
          <a:p>
            <a:pPr indent="0" lvl="0" marL="0" rtl="0" algn="ctr">
              <a:spcBef>
                <a:spcPts val="0"/>
              </a:spcBef>
              <a:spcAft>
                <a:spcPts val="0"/>
              </a:spcAft>
              <a:buNone/>
            </a:pPr>
            <a:r>
              <a:rPr lang="en">
                <a:latin typeface="Source Code Pro"/>
                <a:ea typeface="Source Code Pro"/>
                <a:cs typeface="Source Code Pro"/>
                <a:sym typeface="Source Code Pro"/>
              </a:rPr>
              <a:t>= </a:t>
            </a:r>
            <a:endParaRPr>
              <a:latin typeface="Source Code Pro"/>
              <a:ea typeface="Source Code Pro"/>
              <a:cs typeface="Source Code Pro"/>
              <a:sym typeface="Source Code Pro"/>
            </a:endParaRPr>
          </a:p>
          <a:p>
            <a:pPr indent="0" lvl="0" marL="0" rtl="0" algn="ctr">
              <a:spcBef>
                <a:spcPts val="0"/>
              </a:spcBef>
              <a:spcAft>
                <a:spcPts val="0"/>
              </a:spcAft>
              <a:buNone/>
            </a:pPr>
            <a:r>
              <a:rPr lang="en">
                <a:latin typeface="Source Code Pro"/>
                <a:ea typeface="Source Code Pro"/>
                <a:cs typeface="Source Code Pro"/>
                <a:sym typeface="Source Code Pro"/>
              </a:rPr>
              <a:t>↑ </a:t>
            </a:r>
            <a:r>
              <a:rPr lang="en">
                <a:latin typeface="Source Code Pro"/>
                <a:ea typeface="Source Code Pro"/>
                <a:cs typeface="Source Code Pro"/>
                <a:sym typeface="Source Code Pro"/>
              </a:rPr>
              <a:t>Microglia Activation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2"/>
          <p:cNvSpPr txBox="1"/>
          <p:nvPr>
            <p:ph type="title"/>
          </p:nvPr>
        </p:nvSpPr>
        <p:spPr>
          <a:xfrm>
            <a:off x="311700" y="220100"/>
            <a:ext cx="37464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4 (cont.)</a:t>
            </a:r>
            <a:endParaRPr/>
          </a:p>
        </p:txBody>
      </p:sp>
      <p:pic>
        <p:nvPicPr>
          <p:cNvPr id="216" name="Google Shape;216;p32"/>
          <p:cNvPicPr preferRelativeResize="0"/>
          <p:nvPr/>
        </p:nvPicPr>
        <p:blipFill rotWithShape="1">
          <a:blip r:embed="rId3">
            <a:alphaModFix/>
          </a:blip>
          <a:srcRect b="0" l="0" r="68551" t="0"/>
          <a:stretch/>
        </p:blipFill>
        <p:spPr>
          <a:xfrm>
            <a:off x="540300" y="1047400"/>
            <a:ext cx="1695874" cy="4037500"/>
          </a:xfrm>
          <a:prstGeom prst="rect">
            <a:avLst/>
          </a:prstGeom>
          <a:noFill/>
          <a:ln>
            <a:noFill/>
          </a:ln>
        </p:spPr>
      </p:pic>
      <p:pic>
        <p:nvPicPr>
          <p:cNvPr id="217" name="Google Shape;217;p32"/>
          <p:cNvPicPr preferRelativeResize="0"/>
          <p:nvPr/>
        </p:nvPicPr>
        <p:blipFill rotWithShape="1">
          <a:blip r:embed="rId3">
            <a:alphaModFix/>
          </a:blip>
          <a:srcRect b="0" l="30526" r="0" t="0"/>
          <a:stretch/>
        </p:blipFill>
        <p:spPr>
          <a:xfrm>
            <a:off x="4856272" y="1047400"/>
            <a:ext cx="3746473" cy="4037500"/>
          </a:xfrm>
          <a:prstGeom prst="rect">
            <a:avLst/>
          </a:prstGeom>
          <a:noFill/>
          <a:ln>
            <a:noFill/>
          </a:ln>
        </p:spPr>
      </p:pic>
      <p:cxnSp>
        <p:nvCxnSpPr>
          <p:cNvPr id="218" name="Google Shape;218;p32"/>
          <p:cNvCxnSpPr/>
          <p:nvPr/>
        </p:nvCxnSpPr>
        <p:spPr>
          <a:xfrm>
            <a:off x="2413500" y="1917448"/>
            <a:ext cx="0" cy="1860900"/>
          </a:xfrm>
          <a:prstGeom prst="straightConnector1">
            <a:avLst/>
          </a:prstGeom>
          <a:noFill/>
          <a:ln cap="flat" cmpd="sng" w="9525">
            <a:solidFill>
              <a:schemeClr val="dk2"/>
            </a:solidFill>
            <a:prstDash val="dot"/>
            <a:round/>
            <a:headEnd len="med" w="med" type="none"/>
            <a:tailEnd len="med" w="med" type="none"/>
          </a:ln>
        </p:spPr>
      </p:cxnSp>
      <p:sp>
        <p:nvSpPr>
          <p:cNvPr id="219" name="Google Shape;219;p32"/>
          <p:cNvSpPr/>
          <p:nvPr/>
        </p:nvSpPr>
        <p:spPr>
          <a:xfrm>
            <a:off x="2786925" y="2349600"/>
            <a:ext cx="1695900" cy="996600"/>
          </a:xfrm>
          <a:prstGeom prst="rect">
            <a:avLst/>
          </a:prstGeom>
          <a:noFill/>
          <a:ln cap="flat" cmpd="sng" w="9525">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Source Code Pro"/>
                <a:ea typeface="Source Code Pro"/>
                <a:cs typeface="Source Code Pro"/>
                <a:sym typeface="Source Code Pro"/>
              </a:rPr>
              <a:t>↓ </a:t>
            </a:r>
            <a:r>
              <a:rPr lang="en">
                <a:solidFill>
                  <a:srgbClr val="FF00FF"/>
                </a:solidFill>
                <a:latin typeface="Source Code Pro"/>
                <a:ea typeface="Source Code Pro"/>
                <a:cs typeface="Source Code Pro"/>
                <a:sym typeface="Source Code Pro"/>
              </a:rPr>
              <a:t>DCX</a:t>
            </a:r>
            <a:r>
              <a:rPr lang="en">
                <a:latin typeface="Source Code Pro"/>
                <a:ea typeface="Source Code Pro"/>
                <a:cs typeface="Source Code Pro"/>
                <a:sym typeface="Source Code Pro"/>
              </a:rPr>
              <a:t> </a:t>
            </a:r>
            <a:endParaRPr>
              <a:latin typeface="Source Code Pro"/>
              <a:ea typeface="Source Code Pro"/>
              <a:cs typeface="Source Code Pro"/>
              <a:sym typeface="Source Code Pro"/>
            </a:endParaRPr>
          </a:p>
          <a:p>
            <a:pPr indent="0" lvl="0" marL="0" rtl="0" algn="ctr">
              <a:spcBef>
                <a:spcPts val="0"/>
              </a:spcBef>
              <a:spcAft>
                <a:spcPts val="0"/>
              </a:spcAft>
              <a:buNone/>
            </a:pPr>
            <a:r>
              <a:rPr lang="en">
                <a:latin typeface="Source Code Pro"/>
                <a:ea typeface="Source Code Pro"/>
                <a:cs typeface="Source Code Pro"/>
                <a:sym typeface="Source Code Pro"/>
              </a:rPr>
              <a:t>=</a:t>
            </a:r>
            <a:endParaRPr>
              <a:latin typeface="Source Code Pro"/>
              <a:ea typeface="Source Code Pro"/>
              <a:cs typeface="Source Code Pro"/>
              <a:sym typeface="Source Code Pro"/>
            </a:endParaRPr>
          </a:p>
          <a:p>
            <a:pPr indent="0" lvl="0" marL="0" rtl="0" algn="ctr">
              <a:spcBef>
                <a:spcPts val="0"/>
              </a:spcBef>
              <a:spcAft>
                <a:spcPts val="0"/>
              </a:spcAft>
              <a:buNone/>
            </a:pPr>
            <a:r>
              <a:rPr lang="en">
                <a:latin typeface="Source Code Pro"/>
                <a:ea typeface="Source Code Pro"/>
                <a:cs typeface="Source Code Pro"/>
                <a:sym typeface="Source Code Pro"/>
              </a:rPr>
              <a:t>↓ </a:t>
            </a:r>
            <a:r>
              <a:rPr lang="en">
                <a:solidFill>
                  <a:srgbClr val="24292F"/>
                </a:solidFill>
                <a:latin typeface="Source Code Pro"/>
                <a:ea typeface="Source Code Pro"/>
                <a:cs typeface="Source Code Pro"/>
                <a:sym typeface="Source Code Pro"/>
              </a:rPr>
              <a:t>Neurogenesis</a:t>
            </a:r>
            <a:endParaRPr>
              <a:solidFill>
                <a:srgbClr val="24292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3"/>
          <p:cNvSpPr txBox="1"/>
          <p:nvPr>
            <p:ph type="title"/>
          </p:nvPr>
        </p:nvSpPr>
        <p:spPr>
          <a:xfrm>
            <a:off x="311700" y="372500"/>
            <a:ext cx="8520600" cy="733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Figure 5. Elevated CCL11 levels associated with cognitive impairment induce hippocampal dysregulation</a:t>
            </a:r>
            <a:endParaRPr/>
          </a:p>
        </p:txBody>
      </p:sp>
      <p:pic>
        <p:nvPicPr>
          <p:cNvPr id="225" name="Google Shape;225;p33"/>
          <p:cNvPicPr preferRelativeResize="0"/>
          <p:nvPr/>
        </p:nvPicPr>
        <p:blipFill rotWithShape="1">
          <a:blip r:embed="rId3">
            <a:alphaModFix/>
          </a:blip>
          <a:srcRect b="76723" l="0" r="58009" t="0"/>
          <a:stretch/>
        </p:blipFill>
        <p:spPr>
          <a:xfrm>
            <a:off x="311700" y="1258400"/>
            <a:ext cx="3442526" cy="2648991"/>
          </a:xfrm>
          <a:prstGeom prst="rect">
            <a:avLst/>
          </a:prstGeom>
          <a:noFill/>
          <a:ln>
            <a:noFill/>
          </a:ln>
        </p:spPr>
      </p:pic>
      <p:sp>
        <p:nvSpPr>
          <p:cNvPr id="226" name="Google Shape;226;p33"/>
          <p:cNvSpPr txBox="1"/>
          <p:nvPr/>
        </p:nvSpPr>
        <p:spPr>
          <a:xfrm>
            <a:off x="311700" y="4006275"/>
            <a:ext cx="8520600" cy="6771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 CCL11 in human plasma in individuals presenting brain fog</a:t>
            </a:r>
            <a:endParaRPr sz="1600">
              <a:latin typeface="Source Code Pro"/>
              <a:ea typeface="Source Code Pro"/>
              <a:cs typeface="Source Code Pro"/>
              <a:sym typeface="Source Code Pro"/>
            </a:endParaRPr>
          </a:p>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History of autoimmune disease = ↑ CCL11</a:t>
            </a:r>
            <a:endParaRPr sz="1600">
              <a:latin typeface="Source Code Pro"/>
              <a:ea typeface="Source Code Pro"/>
              <a:cs typeface="Source Code Pro"/>
              <a:sym typeface="Source Code Pro"/>
            </a:endParaRPr>
          </a:p>
        </p:txBody>
      </p:sp>
      <p:pic>
        <p:nvPicPr>
          <p:cNvPr id="227" name="Google Shape;227;p33"/>
          <p:cNvPicPr preferRelativeResize="0"/>
          <p:nvPr/>
        </p:nvPicPr>
        <p:blipFill rotWithShape="1">
          <a:blip r:embed="rId3">
            <a:alphaModFix/>
          </a:blip>
          <a:srcRect b="76723" l="50369" r="0" t="0"/>
          <a:stretch/>
        </p:blipFill>
        <p:spPr>
          <a:xfrm>
            <a:off x="4179336" y="1258400"/>
            <a:ext cx="4068913" cy="264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Majority of COVID-19 Cases Are Mild </a:t>
            </a:r>
            <a:endParaRPr/>
          </a:p>
        </p:txBody>
      </p:sp>
      <p:sp>
        <p:nvSpPr>
          <p:cNvPr id="73" name="Google Shape;73;p16"/>
          <p:cNvSpPr txBox="1"/>
          <p:nvPr>
            <p:ph idx="1" type="body"/>
          </p:nvPr>
        </p:nvSpPr>
        <p:spPr>
          <a:xfrm>
            <a:off x="311700" y="1468825"/>
            <a:ext cx="8520600" cy="3099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4" name="Google Shape;74;p16"/>
          <p:cNvPicPr preferRelativeResize="0"/>
          <p:nvPr/>
        </p:nvPicPr>
        <p:blipFill rotWithShape="1">
          <a:blip r:embed="rId3">
            <a:alphaModFix/>
          </a:blip>
          <a:srcRect b="7175" l="0" r="0" t="0"/>
          <a:stretch/>
        </p:blipFill>
        <p:spPr>
          <a:xfrm>
            <a:off x="2053750" y="1287763"/>
            <a:ext cx="5036501" cy="3462025"/>
          </a:xfrm>
          <a:prstGeom prst="rect">
            <a:avLst/>
          </a:prstGeom>
          <a:noFill/>
          <a:ln>
            <a:noFill/>
          </a:ln>
        </p:spPr>
      </p:pic>
      <p:sp>
        <p:nvSpPr>
          <p:cNvPr id="75" name="Google Shape;75;p16"/>
          <p:cNvSpPr txBox="1"/>
          <p:nvPr/>
        </p:nvSpPr>
        <p:spPr>
          <a:xfrm>
            <a:off x="7253650" y="4749800"/>
            <a:ext cx="1578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Roboto"/>
                <a:ea typeface="Roboto"/>
                <a:cs typeface="Roboto"/>
                <a:sym typeface="Roboto"/>
              </a:rPr>
              <a:t>Conrad, et al. USCF. 2021.</a:t>
            </a:r>
            <a:endParaRPr sz="8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4"/>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5 (cont.)</a:t>
            </a:r>
            <a:endParaRPr/>
          </a:p>
        </p:txBody>
      </p:sp>
      <p:pic>
        <p:nvPicPr>
          <p:cNvPr id="233" name="Google Shape;233;p34"/>
          <p:cNvPicPr preferRelativeResize="0"/>
          <p:nvPr/>
        </p:nvPicPr>
        <p:blipFill rotWithShape="1">
          <a:blip r:embed="rId3">
            <a:alphaModFix/>
          </a:blip>
          <a:srcRect b="51648" l="0" r="0" t="23339"/>
          <a:stretch/>
        </p:blipFill>
        <p:spPr>
          <a:xfrm>
            <a:off x="966188" y="1212925"/>
            <a:ext cx="7211625" cy="2503951"/>
          </a:xfrm>
          <a:prstGeom prst="rect">
            <a:avLst/>
          </a:prstGeom>
          <a:noFill/>
          <a:ln>
            <a:noFill/>
          </a:ln>
        </p:spPr>
      </p:pic>
      <p:sp>
        <p:nvSpPr>
          <p:cNvPr id="234" name="Google Shape;234;p34"/>
          <p:cNvSpPr txBox="1"/>
          <p:nvPr/>
        </p:nvSpPr>
        <p:spPr>
          <a:xfrm>
            <a:off x="311600" y="4084100"/>
            <a:ext cx="8520600" cy="923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Injected 4 doses of CCL11 I.P. in mice</a:t>
            </a:r>
            <a:endParaRPr sz="1600">
              <a:latin typeface="Source Code Pro"/>
              <a:ea typeface="Source Code Pro"/>
              <a:cs typeface="Source Code Pro"/>
              <a:sym typeface="Source Code Pro"/>
            </a:endParaRPr>
          </a:p>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No significant differences of microglia/macrophage reactivity in cortex and white matter (measured by IBA1 and CD68 markers)</a:t>
            </a:r>
            <a:endParaRPr sz="1600">
              <a:latin typeface="Source Code Pro"/>
              <a:ea typeface="Source Code Pro"/>
              <a:cs typeface="Source Code Pro"/>
              <a:sym typeface="Source Code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5"/>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5 (cont.)</a:t>
            </a:r>
            <a:endParaRPr/>
          </a:p>
        </p:txBody>
      </p:sp>
      <p:pic>
        <p:nvPicPr>
          <p:cNvPr id="240" name="Google Shape;240;p35"/>
          <p:cNvPicPr preferRelativeResize="0"/>
          <p:nvPr/>
        </p:nvPicPr>
        <p:blipFill rotWithShape="1">
          <a:blip r:embed="rId3">
            <a:alphaModFix/>
          </a:blip>
          <a:srcRect b="0" l="0" r="0" t="48140"/>
          <a:stretch/>
        </p:blipFill>
        <p:spPr>
          <a:xfrm>
            <a:off x="311700" y="1106000"/>
            <a:ext cx="5175350" cy="3725499"/>
          </a:xfrm>
          <a:prstGeom prst="rect">
            <a:avLst/>
          </a:prstGeom>
          <a:noFill/>
          <a:ln>
            <a:noFill/>
          </a:ln>
        </p:spPr>
      </p:pic>
      <p:sp>
        <p:nvSpPr>
          <p:cNvPr id="241" name="Google Shape;241;p35"/>
          <p:cNvSpPr txBox="1"/>
          <p:nvPr/>
        </p:nvSpPr>
        <p:spPr>
          <a:xfrm>
            <a:off x="5487050" y="1397200"/>
            <a:ext cx="3345300" cy="26475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 microglial reactivity in hippocampal white matter (measured by IBA1 and CD68 markers)</a:t>
            </a:r>
            <a:endParaRPr sz="1600">
              <a:latin typeface="Source Code Pro"/>
              <a:ea typeface="Source Code Pro"/>
              <a:cs typeface="Source Code Pro"/>
              <a:sym typeface="Source Code Pro"/>
            </a:endParaRPr>
          </a:p>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 hippocampal neurogenesis marked by ↓ neuroblasts (measured by DCX marker)</a:t>
            </a:r>
            <a:endParaRPr sz="1600">
              <a:latin typeface="Source Code Pro"/>
              <a:ea typeface="Source Code Pro"/>
              <a:cs typeface="Source Code Pro"/>
              <a:sym typeface="Source Code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6"/>
          <p:cNvSpPr txBox="1"/>
          <p:nvPr>
            <p:ph type="title"/>
          </p:nvPr>
        </p:nvSpPr>
        <p:spPr>
          <a:xfrm>
            <a:off x="311700" y="372500"/>
            <a:ext cx="8520600" cy="733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Figure 6. Oligodendrocyte and myelin loss after mild respiratory COVID</a:t>
            </a:r>
            <a:endParaRPr/>
          </a:p>
        </p:txBody>
      </p:sp>
      <p:pic>
        <p:nvPicPr>
          <p:cNvPr id="247" name="Google Shape;247;p36"/>
          <p:cNvPicPr preferRelativeResize="0"/>
          <p:nvPr/>
        </p:nvPicPr>
        <p:blipFill rotWithShape="1">
          <a:blip r:embed="rId3">
            <a:alphaModFix/>
          </a:blip>
          <a:srcRect b="49801" l="0" r="0" t="0"/>
          <a:stretch/>
        </p:blipFill>
        <p:spPr>
          <a:xfrm>
            <a:off x="311700" y="1258400"/>
            <a:ext cx="5418400" cy="2941625"/>
          </a:xfrm>
          <a:prstGeom prst="rect">
            <a:avLst/>
          </a:prstGeom>
          <a:noFill/>
          <a:ln>
            <a:noFill/>
          </a:ln>
        </p:spPr>
      </p:pic>
      <p:sp>
        <p:nvSpPr>
          <p:cNvPr id="248" name="Google Shape;248;p36"/>
          <p:cNvSpPr txBox="1"/>
          <p:nvPr/>
        </p:nvSpPr>
        <p:spPr>
          <a:xfrm>
            <a:off x="5615250" y="1293475"/>
            <a:ext cx="3217200" cy="26475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Oligodendrocyte precursor depletion (10%) after 7WPI (measured by PDGFR⍺ marker)</a:t>
            </a:r>
            <a:endParaRPr sz="1600">
              <a:latin typeface="Source Code Pro"/>
              <a:ea typeface="Source Code Pro"/>
              <a:cs typeface="Source Code Pro"/>
              <a:sym typeface="Source Code Pro"/>
            </a:endParaRPr>
          </a:p>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⅓ reduction of mature oligodendrocytes 7DPI through 7WPI (measured by ASPA marker)</a:t>
            </a:r>
            <a:endParaRPr sz="1600">
              <a:latin typeface="Source Code Pro"/>
              <a:ea typeface="Source Code Pro"/>
              <a:cs typeface="Source Code Pro"/>
              <a:sym typeface="Source Code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7"/>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6 (cont.)</a:t>
            </a:r>
            <a:endParaRPr/>
          </a:p>
        </p:txBody>
      </p:sp>
      <p:pic>
        <p:nvPicPr>
          <p:cNvPr id="254" name="Google Shape;254;p37"/>
          <p:cNvPicPr preferRelativeResize="0"/>
          <p:nvPr/>
        </p:nvPicPr>
        <p:blipFill rotWithShape="1">
          <a:blip r:embed="rId3">
            <a:alphaModFix/>
          </a:blip>
          <a:srcRect b="0" l="0" r="0" t="50609"/>
          <a:stretch/>
        </p:blipFill>
        <p:spPr>
          <a:xfrm>
            <a:off x="311700" y="1107500"/>
            <a:ext cx="5482425" cy="2928476"/>
          </a:xfrm>
          <a:prstGeom prst="rect">
            <a:avLst/>
          </a:prstGeom>
          <a:noFill/>
          <a:ln>
            <a:noFill/>
          </a:ln>
        </p:spPr>
      </p:pic>
      <p:sp>
        <p:nvSpPr>
          <p:cNvPr id="255" name="Google Shape;255;p37"/>
          <p:cNvSpPr txBox="1"/>
          <p:nvPr/>
        </p:nvSpPr>
        <p:spPr>
          <a:xfrm>
            <a:off x="5794125" y="1304200"/>
            <a:ext cx="3038100" cy="28938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 myelinated axon density in subcortical white matter 7DPI through 7WPI</a:t>
            </a:r>
            <a:endParaRPr sz="1600">
              <a:latin typeface="Source Code Pro"/>
              <a:ea typeface="Source Code Pro"/>
              <a:cs typeface="Source Code Pro"/>
              <a:sym typeface="Source Code Pro"/>
            </a:endParaRPr>
          </a:p>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Loss of myelin was </a:t>
            </a:r>
            <a:r>
              <a:rPr lang="en" sz="1600">
                <a:latin typeface="Source Code Pro"/>
                <a:ea typeface="Source Code Pro"/>
                <a:cs typeface="Source Code Pro"/>
                <a:sym typeface="Source Code Pro"/>
              </a:rPr>
              <a:t>comparable</a:t>
            </a:r>
            <a:r>
              <a:rPr lang="en" sz="1600">
                <a:latin typeface="Source Code Pro"/>
                <a:ea typeface="Source Code Pro"/>
                <a:cs typeface="Source Code Pro"/>
                <a:sym typeface="Source Code Pro"/>
              </a:rPr>
              <a:t> to loss of myelinated axons after methotrexate chemotherapy exposure</a:t>
            </a:r>
            <a:endParaRPr sz="1600">
              <a:latin typeface="Source Code Pro"/>
              <a:ea typeface="Source Code Pro"/>
              <a:cs typeface="Source Code Pro"/>
              <a:sym typeface="Source Code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8"/>
          <p:cNvSpPr txBox="1"/>
          <p:nvPr>
            <p:ph type="title"/>
          </p:nvPr>
        </p:nvSpPr>
        <p:spPr>
          <a:xfrm>
            <a:off x="311700" y="372500"/>
            <a:ext cx="8520600" cy="733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Figure 7. Comparison of neuroinflammatory response and cellular deficits following mild respiratory H1N1 influenza</a:t>
            </a:r>
            <a:endParaRPr/>
          </a:p>
        </p:txBody>
      </p:sp>
      <p:pic>
        <p:nvPicPr>
          <p:cNvPr id="261" name="Google Shape;261;p38"/>
          <p:cNvPicPr preferRelativeResize="0"/>
          <p:nvPr/>
        </p:nvPicPr>
        <p:blipFill rotWithShape="1">
          <a:blip r:embed="rId3">
            <a:alphaModFix/>
          </a:blip>
          <a:srcRect b="58029" l="0" r="38789" t="0"/>
          <a:stretch/>
        </p:blipFill>
        <p:spPr>
          <a:xfrm>
            <a:off x="932050" y="1258400"/>
            <a:ext cx="3593899" cy="3523626"/>
          </a:xfrm>
          <a:prstGeom prst="rect">
            <a:avLst/>
          </a:prstGeom>
          <a:noFill/>
          <a:ln>
            <a:noFill/>
          </a:ln>
        </p:spPr>
      </p:pic>
      <p:pic>
        <p:nvPicPr>
          <p:cNvPr id="262" name="Google Shape;262;p38"/>
          <p:cNvPicPr preferRelativeResize="0"/>
          <p:nvPr/>
        </p:nvPicPr>
        <p:blipFill rotWithShape="1">
          <a:blip r:embed="rId3">
            <a:alphaModFix/>
          </a:blip>
          <a:srcRect b="82707" l="59446" r="0" t="0"/>
          <a:stretch/>
        </p:blipFill>
        <p:spPr>
          <a:xfrm>
            <a:off x="4349950" y="1106000"/>
            <a:ext cx="2771000" cy="1689526"/>
          </a:xfrm>
          <a:prstGeom prst="rect">
            <a:avLst/>
          </a:prstGeom>
          <a:noFill/>
          <a:ln>
            <a:noFill/>
          </a:ln>
        </p:spPr>
      </p:pic>
      <p:pic>
        <p:nvPicPr>
          <p:cNvPr id="263" name="Google Shape;263;p38"/>
          <p:cNvPicPr preferRelativeResize="0"/>
          <p:nvPr/>
        </p:nvPicPr>
        <p:blipFill rotWithShape="1">
          <a:blip r:embed="rId3">
            <a:alphaModFix/>
          </a:blip>
          <a:srcRect b="33347" l="0" r="34520" t="41972"/>
          <a:stretch/>
        </p:blipFill>
        <p:spPr>
          <a:xfrm>
            <a:off x="4525950" y="2795525"/>
            <a:ext cx="3686003" cy="1986501"/>
          </a:xfrm>
          <a:prstGeom prst="rect">
            <a:avLst/>
          </a:prstGeom>
          <a:noFill/>
          <a:ln>
            <a:noFill/>
          </a:ln>
        </p:spPr>
      </p:pic>
      <p:sp>
        <p:nvSpPr>
          <p:cNvPr id="264" name="Google Shape;264;p38"/>
          <p:cNvSpPr/>
          <p:nvPr/>
        </p:nvSpPr>
        <p:spPr>
          <a:xfrm>
            <a:off x="991525" y="3854525"/>
            <a:ext cx="1164900" cy="86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8"/>
          <p:cNvSpPr/>
          <p:nvPr/>
        </p:nvSpPr>
        <p:spPr>
          <a:xfrm>
            <a:off x="2896525" y="3854525"/>
            <a:ext cx="1164900" cy="86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8"/>
          <p:cNvSpPr/>
          <p:nvPr/>
        </p:nvSpPr>
        <p:spPr>
          <a:xfrm>
            <a:off x="4525950" y="3831336"/>
            <a:ext cx="1101000" cy="82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8"/>
          <p:cNvSpPr/>
          <p:nvPr/>
        </p:nvSpPr>
        <p:spPr>
          <a:xfrm>
            <a:off x="6430950" y="3831336"/>
            <a:ext cx="1101000" cy="82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6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9"/>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7 (cont)</a:t>
            </a:r>
            <a:endParaRPr/>
          </a:p>
        </p:txBody>
      </p:sp>
      <p:pic>
        <p:nvPicPr>
          <p:cNvPr id="273" name="Google Shape;273;p39"/>
          <p:cNvPicPr preferRelativeResize="0"/>
          <p:nvPr/>
        </p:nvPicPr>
        <p:blipFill rotWithShape="1">
          <a:blip r:embed="rId3">
            <a:alphaModFix/>
          </a:blip>
          <a:srcRect b="33761" l="64084" r="0" t="16880"/>
          <a:stretch/>
        </p:blipFill>
        <p:spPr>
          <a:xfrm>
            <a:off x="1277450" y="1106000"/>
            <a:ext cx="1934549" cy="3801575"/>
          </a:xfrm>
          <a:prstGeom prst="rect">
            <a:avLst/>
          </a:prstGeom>
          <a:noFill/>
          <a:ln>
            <a:noFill/>
          </a:ln>
        </p:spPr>
      </p:pic>
      <p:sp>
        <p:nvSpPr>
          <p:cNvPr id="274" name="Google Shape;274;p39"/>
          <p:cNvSpPr txBox="1"/>
          <p:nvPr/>
        </p:nvSpPr>
        <p:spPr>
          <a:xfrm>
            <a:off x="4126525" y="1603675"/>
            <a:ext cx="4087500" cy="16623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Comparison shows shared neuroinflammatory characteristics with CCL11 persistently elevated in both SARS-CoV-2 and influenza infections</a:t>
            </a:r>
            <a:endParaRPr sz="1600">
              <a:latin typeface="Source Code Pro"/>
              <a:ea typeface="Source Code Pro"/>
              <a:cs typeface="Source Code Pro"/>
              <a:sym typeface="Source Code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0"/>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7 (cont.)</a:t>
            </a:r>
            <a:endParaRPr/>
          </a:p>
        </p:txBody>
      </p:sp>
      <p:pic>
        <p:nvPicPr>
          <p:cNvPr id="280" name="Google Shape;280;p40"/>
          <p:cNvPicPr preferRelativeResize="0"/>
          <p:nvPr/>
        </p:nvPicPr>
        <p:blipFill rotWithShape="1">
          <a:blip r:embed="rId3">
            <a:alphaModFix/>
          </a:blip>
          <a:srcRect b="0" l="0" r="0" t="65418"/>
          <a:stretch/>
        </p:blipFill>
        <p:spPr>
          <a:xfrm>
            <a:off x="258988" y="1208163"/>
            <a:ext cx="5515250" cy="2727176"/>
          </a:xfrm>
          <a:prstGeom prst="rect">
            <a:avLst/>
          </a:prstGeom>
          <a:noFill/>
          <a:ln>
            <a:noFill/>
          </a:ln>
        </p:spPr>
      </p:pic>
      <p:sp>
        <p:nvSpPr>
          <p:cNvPr id="281" name="Google Shape;281;p40"/>
          <p:cNvSpPr txBox="1"/>
          <p:nvPr/>
        </p:nvSpPr>
        <p:spPr>
          <a:xfrm>
            <a:off x="5442813" y="1392938"/>
            <a:ext cx="3442200" cy="24012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Source Code Pro"/>
              <a:buChar char="●"/>
            </a:pPr>
            <a:r>
              <a:rPr lang="en" sz="1600">
                <a:latin typeface="Source Code Pro"/>
                <a:ea typeface="Source Code Pro"/>
                <a:cs typeface="Source Code Pro"/>
                <a:sym typeface="Source Code Pro"/>
              </a:rPr>
              <a:t>Respiratory infection with H1N1 influenza results in similar hippocampal pathology as SARS-CoV-2 infection, without lasting effects on subcortical white matter integrity</a:t>
            </a:r>
            <a:endParaRPr sz="1600">
              <a:latin typeface="Source Code Pro"/>
              <a:ea typeface="Source Code Pro"/>
              <a:cs typeface="Source Code Pro"/>
              <a:sym typeface="Source Code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1"/>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Conclusions</a:t>
            </a:r>
            <a:endParaRPr/>
          </a:p>
        </p:txBody>
      </p:sp>
      <p:sp>
        <p:nvSpPr>
          <p:cNvPr id="287" name="Google Shape;287;p41"/>
          <p:cNvSpPr txBox="1"/>
          <p:nvPr>
            <p:ph idx="1" type="body"/>
          </p:nvPr>
        </p:nvSpPr>
        <p:spPr>
          <a:xfrm>
            <a:off x="311700" y="1468825"/>
            <a:ext cx="8520600" cy="30999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Mild respiratory infection with SARS-CoV-2 results in persistent neuroinflammatory changes and dysregulation of neural cell types</a:t>
            </a:r>
            <a:endParaRPr sz="1600"/>
          </a:p>
          <a:p>
            <a:pPr indent="-330200" lvl="0" marL="457200" rtl="0" algn="l">
              <a:spcBef>
                <a:spcPts val="0"/>
              </a:spcBef>
              <a:spcAft>
                <a:spcPts val="0"/>
              </a:spcAft>
              <a:buSzPts val="1600"/>
              <a:buChar char="●"/>
            </a:pPr>
            <a:r>
              <a:rPr lang="en" sz="1600"/>
              <a:t>Key dysregulations include prominent elevation of multiple cytokines and chemokines (particularly CCL11), lasting reactivity of white matter microglia in subcortical and hippocampal regions along with impaired hippocampal neurogenesis, </a:t>
            </a:r>
            <a:r>
              <a:rPr lang="en" sz="1600"/>
              <a:t>dysregulation of the oligodendroglial lineage and myelin loss</a:t>
            </a:r>
            <a:endParaRPr sz="1600"/>
          </a:p>
          <a:p>
            <a:pPr indent="-330200" lvl="0" marL="457200" rtl="0" algn="l">
              <a:spcBef>
                <a:spcPts val="0"/>
              </a:spcBef>
              <a:spcAft>
                <a:spcPts val="0"/>
              </a:spcAft>
              <a:buSzPts val="1600"/>
              <a:buChar char="●"/>
            </a:pPr>
            <a:r>
              <a:rPr lang="en" sz="1600"/>
              <a:t>Together, these contribute to the “COVID fog” with characteristics similar to those of CRCI</a:t>
            </a:r>
            <a:endParaRPr sz="16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2"/>
          <p:cNvSpPr txBox="1"/>
          <p:nvPr>
            <p:ph type="title"/>
          </p:nvPr>
        </p:nvSpPr>
        <p:spPr>
          <a:xfrm>
            <a:off x="430800" y="1889700"/>
            <a:ext cx="8282400" cy="1516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Questions?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Long-term Effects of COVID-19 Infection</a:t>
            </a:r>
            <a:endParaRPr/>
          </a:p>
        </p:txBody>
      </p:sp>
      <p:sp>
        <p:nvSpPr>
          <p:cNvPr id="81" name="Google Shape;81;p17"/>
          <p:cNvSpPr txBox="1"/>
          <p:nvPr>
            <p:ph idx="1" type="body"/>
          </p:nvPr>
        </p:nvSpPr>
        <p:spPr>
          <a:xfrm>
            <a:off x="311700" y="1468825"/>
            <a:ext cx="8520600" cy="3099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2" name="Google Shape;82;p17"/>
          <p:cNvPicPr preferRelativeResize="0"/>
          <p:nvPr/>
        </p:nvPicPr>
        <p:blipFill>
          <a:blip r:embed="rId3">
            <a:alphaModFix/>
          </a:blip>
          <a:stretch>
            <a:fillRect/>
          </a:stretch>
        </p:blipFill>
        <p:spPr>
          <a:xfrm>
            <a:off x="1435200" y="1468825"/>
            <a:ext cx="6005301" cy="3410300"/>
          </a:xfrm>
          <a:prstGeom prst="rect">
            <a:avLst/>
          </a:prstGeom>
          <a:noFill/>
          <a:ln>
            <a:noFill/>
          </a:ln>
        </p:spPr>
      </p:pic>
      <p:sp>
        <p:nvSpPr>
          <p:cNvPr id="83" name="Google Shape;83;p17"/>
          <p:cNvSpPr/>
          <p:nvPr/>
        </p:nvSpPr>
        <p:spPr>
          <a:xfrm>
            <a:off x="4572000" y="2816088"/>
            <a:ext cx="2912400" cy="560400"/>
          </a:xfrm>
          <a:prstGeom prst="rect">
            <a:avLst/>
          </a:prstGeom>
          <a:noFill/>
          <a:ln cap="flat" cmpd="sng" w="381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7"/>
          <p:cNvSpPr txBox="1"/>
          <p:nvPr/>
        </p:nvSpPr>
        <p:spPr>
          <a:xfrm>
            <a:off x="5832300" y="4835700"/>
            <a:ext cx="3000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222222"/>
                </a:solidFill>
                <a:highlight>
                  <a:srgbClr val="FFFFFF"/>
                </a:highlight>
                <a:latin typeface="Roboto"/>
                <a:ea typeface="Roboto"/>
                <a:cs typeface="Roboto"/>
                <a:sym typeface="Roboto"/>
              </a:rPr>
              <a:t>Nalbandian, A., Sehgal, K., Gupta, A. </a:t>
            </a:r>
            <a:r>
              <a:rPr i="1" lang="en" sz="800">
                <a:solidFill>
                  <a:srgbClr val="222222"/>
                </a:solidFill>
                <a:latin typeface="Roboto"/>
                <a:ea typeface="Roboto"/>
                <a:cs typeface="Roboto"/>
                <a:sym typeface="Roboto"/>
              </a:rPr>
              <a:t>et al. </a:t>
            </a:r>
            <a:r>
              <a:rPr lang="en" sz="800">
                <a:solidFill>
                  <a:srgbClr val="222222"/>
                </a:solidFill>
                <a:latin typeface="Roboto"/>
                <a:ea typeface="Roboto"/>
                <a:cs typeface="Roboto"/>
                <a:sym typeface="Roboto"/>
              </a:rPr>
              <a:t>Nat Met. 2021.</a:t>
            </a:r>
            <a:endParaRPr sz="1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430800" y="1889700"/>
            <a:ext cx="8282400" cy="1516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Main Research Question: What are the long-term neuro</a:t>
            </a:r>
            <a:r>
              <a:rPr lang="en"/>
              <a:t>logical effects of mild COVID-19?</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3725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Overview of Neural Cells</a:t>
            </a:r>
            <a:endParaRPr/>
          </a:p>
        </p:txBody>
      </p:sp>
      <p:sp>
        <p:nvSpPr>
          <p:cNvPr id="95" name="Google Shape;95;p19"/>
          <p:cNvSpPr txBox="1"/>
          <p:nvPr>
            <p:ph idx="1" type="body"/>
          </p:nvPr>
        </p:nvSpPr>
        <p:spPr>
          <a:xfrm>
            <a:off x="311700" y="1468825"/>
            <a:ext cx="4831800" cy="3099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400" u="sng">
                <a:solidFill>
                  <a:srgbClr val="24292F"/>
                </a:solidFill>
              </a:rPr>
              <a:t>Microglia-</a:t>
            </a:r>
            <a:r>
              <a:rPr lang="en" sz="1400">
                <a:solidFill>
                  <a:srgbClr val="24292F"/>
                </a:solidFill>
              </a:rPr>
              <a:t> </a:t>
            </a:r>
            <a:r>
              <a:rPr lang="en" sz="1400">
                <a:solidFill>
                  <a:srgbClr val="202124"/>
                </a:solidFill>
              </a:rPr>
              <a:t>immune cells of the central nervous system.</a:t>
            </a:r>
            <a:endParaRPr sz="1400">
              <a:solidFill>
                <a:srgbClr val="24292F"/>
              </a:solidFill>
            </a:endParaRPr>
          </a:p>
          <a:p>
            <a:pPr indent="0" lvl="0" marL="0" rtl="0" algn="l">
              <a:spcBef>
                <a:spcPts val="1200"/>
              </a:spcBef>
              <a:spcAft>
                <a:spcPts val="0"/>
              </a:spcAft>
              <a:buNone/>
            </a:pPr>
            <a:r>
              <a:rPr b="1" lang="en" sz="1400" u="sng">
                <a:solidFill>
                  <a:srgbClr val="24292F"/>
                </a:solidFill>
              </a:rPr>
              <a:t>Oligodendrocytes</a:t>
            </a:r>
            <a:r>
              <a:rPr lang="en" sz="1400">
                <a:solidFill>
                  <a:srgbClr val="24292F"/>
                </a:solidFill>
              </a:rPr>
              <a:t>- </a:t>
            </a:r>
            <a:r>
              <a:rPr lang="en" sz="1400">
                <a:solidFill>
                  <a:srgbClr val="24292F"/>
                </a:solidFill>
                <a:highlight>
                  <a:srgbClr val="FFFFFF"/>
                </a:highlight>
              </a:rPr>
              <a:t>responsible for </a:t>
            </a:r>
            <a:r>
              <a:rPr lang="en" sz="1400">
                <a:solidFill>
                  <a:srgbClr val="24292F"/>
                </a:solidFill>
              </a:rPr>
              <a:t>maintenance and generation of the </a:t>
            </a:r>
            <a:r>
              <a:rPr b="1" lang="en" sz="1400">
                <a:solidFill>
                  <a:srgbClr val="24292F"/>
                </a:solidFill>
              </a:rPr>
              <a:t>myelin sheath</a:t>
            </a:r>
            <a:r>
              <a:rPr lang="en" sz="1400">
                <a:solidFill>
                  <a:srgbClr val="24292F"/>
                </a:solidFill>
              </a:rPr>
              <a:t> that surrounds axons</a:t>
            </a:r>
            <a:r>
              <a:rPr lang="en" sz="1400">
                <a:solidFill>
                  <a:srgbClr val="24292F"/>
                </a:solidFill>
                <a:highlight>
                  <a:srgbClr val="FFFFFF"/>
                </a:highlight>
              </a:rPr>
              <a:t>.</a:t>
            </a:r>
            <a:r>
              <a:rPr lang="en" sz="1400">
                <a:solidFill>
                  <a:srgbClr val="24292F"/>
                </a:solidFill>
              </a:rPr>
              <a:t> </a:t>
            </a:r>
            <a:endParaRPr sz="1400">
              <a:solidFill>
                <a:srgbClr val="24292F"/>
              </a:solidFill>
            </a:endParaRPr>
          </a:p>
          <a:p>
            <a:pPr indent="0" lvl="0" marL="0" rtl="0" algn="l">
              <a:spcBef>
                <a:spcPts val="1200"/>
              </a:spcBef>
              <a:spcAft>
                <a:spcPts val="1200"/>
              </a:spcAft>
              <a:buNone/>
            </a:pPr>
            <a:r>
              <a:rPr b="1" lang="en" sz="1400" u="sng">
                <a:solidFill>
                  <a:srgbClr val="24292F"/>
                </a:solidFill>
              </a:rPr>
              <a:t>Myelin Sheaths</a:t>
            </a:r>
            <a:r>
              <a:rPr lang="en" sz="1400">
                <a:solidFill>
                  <a:srgbClr val="24292F"/>
                </a:solidFill>
              </a:rPr>
              <a:t>-</a:t>
            </a:r>
            <a:r>
              <a:rPr lang="en" sz="1400">
                <a:solidFill>
                  <a:srgbClr val="24292F"/>
                </a:solidFill>
                <a:highlight>
                  <a:srgbClr val="FFFFFF"/>
                </a:highlight>
              </a:rPr>
              <a:t> is an insulating layer, or sheath that forms around nerves that </a:t>
            </a:r>
            <a:r>
              <a:rPr lang="en" sz="1400">
                <a:solidFill>
                  <a:srgbClr val="24292F"/>
                </a:solidFill>
              </a:rPr>
              <a:t>allows electrical impulses to transmit quickly and efficiently along the nerve cells. </a:t>
            </a:r>
            <a:endParaRPr sz="1400">
              <a:solidFill>
                <a:srgbClr val="24292F"/>
              </a:solidFill>
            </a:endParaRPr>
          </a:p>
        </p:txBody>
      </p:sp>
      <p:pic>
        <p:nvPicPr>
          <p:cNvPr id="96" name="Google Shape;96;p19"/>
          <p:cNvPicPr preferRelativeResize="0"/>
          <p:nvPr/>
        </p:nvPicPr>
        <p:blipFill rotWithShape="1">
          <a:blip r:embed="rId3">
            <a:alphaModFix/>
          </a:blip>
          <a:srcRect b="0" l="0" r="0" t="42122"/>
          <a:stretch/>
        </p:blipFill>
        <p:spPr>
          <a:xfrm>
            <a:off x="5032312" y="2992180"/>
            <a:ext cx="3800000" cy="1978275"/>
          </a:xfrm>
          <a:prstGeom prst="rect">
            <a:avLst/>
          </a:prstGeom>
          <a:noFill/>
          <a:ln>
            <a:noFill/>
          </a:ln>
        </p:spPr>
      </p:pic>
      <p:pic>
        <p:nvPicPr>
          <p:cNvPr id="97" name="Google Shape;97;p19"/>
          <p:cNvPicPr preferRelativeResize="0"/>
          <p:nvPr/>
        </p:nvPicPr>
        <p:blipFill rotWithShape="1">
          <a:blip r:embed="rId4">
            <a:alphaModFix/>
          </a:blip>
          <a:srcRect b="9649" l="4036" r="36072" t="0"/>
          <a:stretch/>
        </p:blipFill>
        <p:spPr>
          <a:xfrm>
            <a:off x="5493513" y="871050"/>
            <a:ext cx="2877575" cy="2121125"/>
          </a:xfrm>
          <a:prstGeom prst="rect">
            <a:avLst/>
          </a:prstGeom>
          <a:noFill/>
          <a:ln>
            <a:noFill/>
          </a:ln>
        </p:spPr>
      </p:pic>
      <p:sp>
        <p:nvSpPr>
          <p:cNvPr id="98" name="Google Shape;98;p19"/>
          <p:cNvSpPr txBox="1"/>
          <p:nvPr/>
        </p:nvSpPr>
        <p:spPr>
          <a:xfrm>
            <a:off x="7112100" y="4835700"/>
            <a:ext cx="2031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212121"/>
                </a:solidFill>
                <a:highlight>
                  <a:srgbClr val="FFFFFF"/>
                </a:highlight>
                <a:latin typeface="Roboto"/>
                <a:ea typeface="Roboto"/>
                <a:cs typeface="Roboto"/>
                <a:sym typeface="Roboto"/>
              </a:rPr>
              <a:t>Kovacs GG. Handb Clin Neurol. 2017.</a:t>
            </a:r>
            <a:endParaRPr sz="1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372500"/>
            <a:ext cx="8520600" cy="733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Figure 1. Mild respiratory COVID mouse model exhibits CSF cytokine/chemokine elevations</a:t>
            </a:r>
            <a:endParaRPr/>
          </a:p>
        </p:txBody>
      </p:sp>
      <p:sp>
        <p:nvSpPr>
          <p:cNvPr id="104" name="Google Shape;104;p20"/>
          <p:cNvSpPr txBox="1"/>
          <p:nvPr>
            <p:ph idx="1" type="body"/>
          </p:nvPr>
        </p:nvSpPr>
        <p:spPr>
          <a:xfrm>
            <a:off x="311700" y="1468825"/>
            <a:ext cx="8520600" cy="3099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5" name="Google Shape;105;p20"/>
          <p:cNvPicPr preferRelativeResize="0"/>
          <p:nvPr/>
        </p:nvPicPr>
        <p:blipFill rotWithShape="1">
          <a:blip r:embed="rId3">
            <a:alphaModFix/>
          </a:blip>
          <a:srcRect b="44868" l="18615" r="25023" t="32242"/>
          <a:stretch/>
        </p:blipFill>
        <p:spPr>
          <a:xfrm>
            <a:off x="2186800" y="1519113"/>
            <a:ext cx="4770412" cy="1210976"/>
          </a:xfrm>
          <a:prstGeom prst="rect">
            <a:avLst/>
          </a:prstGeom>
          <a:noFill/>
          <a:ln>
            <a:noFill/>
          </a:ln>
        </p:spPr>
      </p:pic>
      <p:pic>
        <p:nvPicPr>
          <p:cNvPr id="106" name="Google Shape;106;p20"/>
          <p:cNvPicPr preferRelativeResize="0"/>
          <p:nvPr/>
        </p:nvPicPr>
        <p:blipFill rotWithShape="1">
          <a:blip r:embed="rId3">
            <a:alphaModFix/>
          </a:blip>
          <a:srcRect b="10467" l="18615" r="25023" t="57938"/>
          <a:stretch/>
        </p:blipFill>
        <p:spPr>
          <a:xfrm>
            <a:off x="2253025" y="3077250"/>
            <a:ext cx="4637952" cy="16251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372500"/>
            <a:ext cx="8520600" cy="733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Figure 1. Mild respiratory COVID mouse model exhibits CSF cytokine/chemokine elevations</a:t>
            </a:r>
            <a:endParaRPr/>
          </a:p>
        </p:txBody>
      </p:sp>
      <p:sp>
        <p:nvSpPr>
          <p:cNvPr id="112" name="Google Shape;112;p21"/>
          <p:cNvSpPr txBox="1"/>
          <p:nvPr>
            <p:ph idx="1" type="body"/>
          </p:nvPr>
        </p:nvSpPr>
        <p:spPr>
          <a:xfrm>
            <a:off x="311700" y="1468825"/>
            <a:ext cx="8520600" cy="3099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3" name="Google Shape;113;p21"/>
          <p:cNvPicPr preferRelativeResize="0"/>
          <p:nvPr/>
        </p:nvPicPr>
        <p:blipFill rotWithShape="1">
          <a:blip r:embed="rId3">
            <a:alphaModFix/>
          </a:blip>
          <a:srcRect b="55155" l="25292" r="20489" t="16881"/>
          <a:stretch/>
        </p:blipFill>
        <p:spPr>
          <a:xfrm>
            <a:off x="1603425" y="1336800"/>
            <a:ext cx="5937152" cy="1913802"/>
          </a:xfrm>
          <a:prstGeom prst="rect">
            <a:avLst/>
          </a:prstGeom>
          <a:noFill/>
          <a:ln>
            <a:noFill/>
          </a:ln>
        </p:spPr>
      </p:pic>
      <p:pic>
        <p:nvPicPr>
          <p:cNvPr id="114" name="Google Shape;114;p21"/>
          <p:cNvPicPr preferRelativeResize="0"/>
          <p:nvPr/>
        </p:nvPicPr>
        <p:blipFill rotWithShape="1">
          <a:blip r:embed="rId3">
            <a:alphaModFix/>
          </a:blip>
          <a:srcRect b="31407" l="25292" r="20489" t="44847"/>
          <a:stretch/>
        </p:blipFill>
        <p:spPr>
          <a:xfrm>
            <a:off x="1603425" y="3306025"/>
            <a:ext cx="5937152" cy="16251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372500"/>
            <a:ext cx="8520600" cy="733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Figure 2. White matter microglial reactivity after mild respiratory COVID</a:t>
            </a:r>
            <a:endParaRPr/>
          </a:p>
        </p:txBody>
      </p:sp>
      <p:pic>
        <p:nvPicPr>
          <p:cNvPr id="120" name="Google Shape;120;p22"/>
          <p:cNvPicPr preferRelativeResize="0"/>
          <p:nvPr/>
        </p:nvPicPr>
        <p:blipFill rotWithShape="1">
          <a:blip r:embed="rId3">
            <a:alphaModFix/>
          </a:blip>
          <a:srcRect b="64351" l="0" r="50588" t="0"/>
          <a:stretch/>
        </p:blipFill>
        <p:spPr>
          <a:xfrm>
            <a:off x="550288" y="1106000"/>
            <a:ext cx="3415054" cy="3658695"/>
          </a:xfrm>
          <a:prstGeom prst="rect">
            <a:avLst/>
          </a:prstGeom>
          <a:noFill/>
          <a:ln>
            <a:noFill/>
          </a:ln>
        </p:spPr>
      </p:pic>
      <p:cxnSp>
        <p:nvCxnSpPr>
          <p:cNvPr id="121" name="Google Shape;121;p22"/>
          <p:cNvCxnSpPr/>
          <p:nvPr/>
        </p:nvCxnSpPr>
        <p:spPr>
          <a:xfrm>
            <a:off x="4427057" y="2127247"/>
            <a:ext cx="0" cy="1830600"/>
          </a:xfrm>
          <a:prstGeom prst="straightConnector1">
            <a:avLst/>
          </a:prstGeom>
          <a:noFill/>
          <a:ln cap="flat" cmpd="sng" w="9525">
            <a:solidFill>
              <a:schemeClr val="dk2"/>
            </a:solidFill>
            <a:prstDash val="dot"/>
            <a:round/>
            <a:headEnd len="med" w="med" type="none"/>
            <a:tailEnd len="med" w="med" type="none"/>
          </a:ln>
        </p:spPr>
      </p:cxnSp>
      <p:sp>
        <p:nvSpPr>
          <p:cNvPr id="122" name="Google Shape;122;p22"/>
          <p:cNvSpPr txBox="1"/>
          <p:nvPr/>
        </p:nvSpPr>
        <p:spPr>
          <a:xfrm>
            <a:off x="1973325" y="4764700"/>
            <a:ext cx="77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Code Pro"/>
                <a:ea typeface="Source Code Pro"/>
                <a:cs typeface="Source Code Pro"/>
                <a:sym typeface="Source Code Pro"/>
              </a:rPr>
              <a:t>White</a:t>
            </a:r>
            <a:endParaRPr>
              <a:latin typeface="Source Code Pro"/>
              <a:ea typeface="Source Code Pro"/>
              <a:cs typeface="Source Code Pro"/>
              <a:sym typeface="Source Code Pro"/>
            </a:endParaRPr>
          </a:p>
        </p:txBody>
      </p:sp>
      <p:sp>
        <p:nvSpPr>
          <p:cNvPr id="123" name="Google Shape;123;p22"/>
          <p:cNvSpPr txBox="1"/>
          <p:nvPr/>
        </p:nvSpPr>
        <p:spPr>
          <a:xfrm>
            <a:off x="6462613" y="4764700"/>
            <a:ext cx="77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Code Pro"/>
                <a:ea typeface="Source Code Pro"/>
                <a:cs typeface="Source Code Pro"/>
                <a:sym typeface="Source Code Pro"/>
              </a:rPr>
              <a:t>Gray</a:t>
            </a:r>
            <a:endParaRPr>
              <a:latin typeface="Source Code Pro"/>
              <a:ea typeface="Source Code Pro"/>
              <a:cs typeface="Source Code Pro"/>
              <a:sym typeface="Source Code Pro"/>
            </a:endParaRPr>
          </a:p>
        </p:txBody>
      </p:sp>
      <p:pic>
        <p:nvPicPr>
          <p:cNvPr id="124" name="Google Shape;124;p22"/>
          <p:cNvPicPr preferRelativeResize="0"/>
          <p:nvPr/>
        </p:nvPicPr>
        <p:blipFill rotWithShape="1">
          <a:blip r:embed="rId3">
            <a:alphaModFix/>
          </a:blip>
          <a:srcRect b="29861" l="0" r="50961" t="35648"/>
          <a:stretch/>
        </p:blipFill>
        <p:spPr>
          <a:xfrm>
            <a:off x="4976316" y="1241663"/>
            <a:ext cx="3448712" cy="36017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220100"/>
            <a:ext cx="8520600" cy="733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Figure 2 (cont.)</a:t>
            </a:r>
            <a:endParaRPr/>
          </a:p>
        </p:txBody>
      </p:sp>
      <p:pic>
        <p:nvPicPr>
          <p:cNvPr id="130" name="Google Shape;130;p23"/>
          <p:cNvPicPr preferRelativeResize="0"/>
          <p:nvPr/>
        </p:nvPicPr>
        <p:blipFill rotWithShape="1">
          <a:blip r:embed="rId3">
            <a:alphaModFix/>
          </a:blip>
          <a:srcRect b="29861" l="48429" r="0" t="35648"/>
          <a:stretch/>
        </p:blipFill>
        <p:spPr>
          <a:xfrm>
            <a:off x="4951287" y="1193610"/>
            <a:ext cx="3626751" cy="3601767"/>
          </a:xfrm>
          <a:prstGeom prst="rect">
            <a:avLst/>
          </a:prstGeom>
          <a:noFill/>
          <a:ln>
            <a:noFill/>
          </a:ln>
        </p:spPr>
      </p:pic>
      <p:cxnSp>
        <p:nvCxnSpPr>
          <p:cNvPr id="131" name="Google Shape;131;p23"/>
          <p:cNvCxnSpPr/>
          <p:nvPr/>
        </p:nvCxnSpPr>
        <p:spPr>
          <a:xfrm>
            <a:off x="4462725" y="2064048"/>
            <a:ext cx="0" cy="1860900"/>
          </a:xfrm>
          <a:prstGeom prst="straightConnector1">
            <a:avLst/>
          </a:prstGeom>
          <a:noFill/>
          <a:ln cap="flat" cmpd="sng" w="9525">
            <a:solidFill>
              <a:schemeClr val="dk2"/>
            </a:solidFill>
            <a:prstDash val="dot"/>
            <a:round/>
            <a:headEnd len="med" w="med" type="none"/>
            <a:tailEnd len="med" w="med" type="none"/>
          </a:ln>
        </p:spPr>
      </p:cxnSp>
      <p:sp>
        <p:nvSpPr>
          <p:cNvPr id="132" name="Google Shape;132;p23"/>
          <p:cNvSpPr txBox="1"/>
          <p:nvPr/>
        </p:nvSpPr>
        <p:spPr>
          <a:xfrm>
            <a:off x="1897125" y="4764700"/>
            <a:ext cx="77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Code Pro"/>
                <a:ea typeface="Source Code Pro"/>
                <a:cs typeface="Source Code Pro"/>
                <a:sym typeface="Source Code Pro"/>
              </a:rPr>
              <a:t>White</a:t>
            </a:r>
            <a:endParaRPr>
              <a:latin typeface="Source Code Pro"/>
              <a:ea typeface="Source Code Pro"/>
              <a:cs typeface="Source Code Pro"/>
              <a:sym typeface="Source Code Pro"/>
            </a:endParaRPr>
          </a:p>
        </p:txBody>
      </p:sp>
      <p:sp>
        <p:nvSpPr>
          <p:cNvPr id="133" name="Google Shape;133;p23"/>
          <p:cNvSpPr txBox="1"/>
          <p:nvPr/>
        </p:nvSpPr>
        <p:spPr>
          <a:xfrm>
            <a:off x="6538813" y="4764700"/>
            <a:ext cx="77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Code Pro"/>
                <a:ea typeface="Source Code Pro"/>
                <a:cs typeface="Source Code Pro"/>
                <a:sym typeface="Source Code Pro"/>
              </a:rPr>
              <a:t>Gray</a:t>
            </a:r>
            <a:endParaRPr>
              <a:latin typeface="Source Code Pro"/>
              <a:ea typeface="Source Code Pro"/>
              <a:cs typeface="Source Code Pro"/>
              <a:sym typeface="Source Code Pro"/>
            </a:endParaRPr>
          </a:p>
        </p:txBody>
      </p:sp>
      <p:pic>
        <p:nvPicPr>
          <p:cNvPr id="134" name="Google Shape;134;p23"/>
          <p:cNvPicPr preferRelativeResize="0"/>
          <p:nvPr/>
        </p:nvPicPr>
        <p:blipFill rotWithShape="1">
          <a:blip r:embed="rId3">
            <a:alphaModFix/>
          </a:blip>
          <a:srcRect b="64351" l="49482" r="0" t="0"/>
          <a:stretch/>
        </p:blipFill>
        <p:spPr>
          <a:xfrm>
            <a:off x="403824" y="1106000"/>
            <a:ext cx="3570353" cy="37412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0838F"/>
      </a:accent5>
      <a:accent6>
        <a:srgbClr val="F8E71C"/>
      </a:accent6>
      <a:hlink>
        <a:srgbClr val="00838F"/>
      </a:hlink>
      <a:folHlink>
        <a:srgbClr val="0083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